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</p:sldIdLst>
  <p:sldSz cy="10287000" cx="18288000"/>
  <p:notesSz cx="10287000" cy="18288000"/>
  <p:embeddedFontLst>
    <p:embeddedFont>
      <p:font typeface="Raleway"/>
      <p:regular r:id="rId11"/>
      <p:bold r:id="rId12"/>
      <p:italic r:id="rId13"/>
      <p:boldItalic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Raleway-regular.fntdata"/><Relationship Id="rId10" Type="http://schemas.openxmlformats.org/officeDocument/2006/relationships/slide" Target="slides/slide6.xml"/><Relationship Id="rId13" Type="http://schemas.openxmlformats.org/officeDocument/2006/relationships/font" Target="fonts/Raleway-italic.fntdata"/><Relationship Id="rId12" Type="http://schemas.openxmlformats.org/officeDocument/2006/relationships/font" Target="fonts/Raleway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schemas.openxmlformats.org/officeDocument/2006/relationships/font" Target="fonts/Raleway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" name="Google Shape;1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" name="Google Shape;14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" name="Google Shape;30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1" name="Google Shape;31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" name="Google Shape;67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68" name="Google Shape;68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" name="Google Shape;104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05" name="Google Shape;105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6" name="Google Shape;136;p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7" name="Google Shape;137;p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6:notes"/>
          <p:cNvSpPr/>
          <p:nvPr>
            <p:ph idx="2" type="sldImg"/>
          </p:nvPr>
        </p:nvSpPr>
        <p:spPr>
          <a:xfrm>
            <a:off x="1028590" y="1714546"/>
            <a:ext cx="8229600" cy="46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211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" name="Google Shape;200;p6:notes"/>
          <p:cNvSpPr txBox="1"/>
          <p:nvPr>
            <p:ph idx="1" type="body"/>
          </p:nvPr>
        </p:nvSpPr>
        <p:spPr>
          <a:xfrm>
            <a:off x="1028700" y="6601001"/>
            <a:ext cx="8229600" cy="54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76175" lIns="152375" spcFirstLastPara="1" rIns="152375" wrap="square" tIns="761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1" name="Google Shape;201;p6:notes"/>
          <p:cNvSpPr txBox="1"/>
          <p:nvPr>
            <p:ph idx="12" type="sldNum"/>
          </p:nvPr>
        </p:nvSpPr>
        <p:spPr>
          <a:xfrm>
            <a:off x="5826920" y="13028167"/>
            <a:ext cx="4457700" cy="688200"/>
          </a:xfrm>
          <a:prstGeom prst="rect">
            <a:avLst/>
          </a:prstGeom>
          <a:noFill/>
          <a:ln>
            <a:noFill/>
          </a:ln>
        </p:spPr>
        <p:txBody>
          <a:bodyPr anchorCtr="0" anchor="b" bIns="76175" lIns="152375" spcFirstLastPara="1" rIns="152375" wrap="square" tIns="7617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9191E"/>
        </a:solidFill>
      </p:bgPr>
    </p:bg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/>
          <p:nvPr/>
        </p:nvSpPr>
        <p:spPr>
          <a:xfrm>
            <a:off x="11396381" y="-3619500"/>
            <a:ext cx="10511117" cy="10511117"/>
          </a:xfrm>
          <a:prstGeom prst="ellipse">
            <a:avLst/>
          </a:prstGeom>
          <a:noFill/>
          <a:ln cap="flat" cmpd="sng" w="16800">
            <a:solidFill>
              <a:srgbClr val="EAE5D3">
                <a:alpha val="12157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" name="Google Shape;17;p3"/>
          <p:cNvSpPr/>
          <p:nvPr/>
        </p:nvSpPr>
        <p:spPr>
          <a:xfrm>
            <a:off x="14253881" y="-1143000"/>
            <a:ext cx="5177117" cy="5177117"/>
          </a:xfrm>
          <a:prstGeom prst="ellipse">
            <a:avLst/>
          </a:prstGeom>
          <a:noFill/>
          <a:ln cap="flat" cmpd="sng" w="16800">
            <a:solidFill>
              <a:srgbClr val="EAE5D3">
                <a:alpha val="16078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3"/>
          <p:cNvSpPr/>
          <p:nvPr/>
        </p:nvSpPr>
        <p:spPr>
          <a:xfrm>
            <a:off x="14649590" y="2095500"/>
            <a:ext cx="209410" cy="209410"/>
          </a:xfrm>
          <a:prstGeom prst="ellipse">
            <a:avLst/>
          </a:prstGeom>
          <a:solidFill>
            <a:srgbClr val="F5DD7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" name="Google Shape;19;p3"/>
          <p:cNvSpPr/>
          <p:nvPr/>
        </p:nvSpPr>
        <p:spPr>
          <a:xfrm>
            <a:off x="914330" y="1137572"/>
            <a:ext cx="4531729" cy="474849"/>
          </a:xfrm>
          <a:prstGeom prst="roundRect">
            <a:avLst>
              <a:gd fmla="val 50000" name="adj"/>
            </a:avLst>
          </a:prstGeom>
          <a:noFill/>
          <a:ln cap="flat" cmpd="sng" w="11200">
            <a:solidFill>
              <a:srgbClr val="EAE5D3">
                <a:alpha val="34902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3"/>
          <p:cNvSpPr/>
          <p:nvPr/>
        </p:nvSpPr>
        <p:spPr>
          <a:xfrm rot="2700000">
            <a:off x="1168353" y="1322609"/>
            <a:ext cx="104775" cy="104775"/>
          </a:xfrm>
          <a:prstGeom prst="roundRect">
            <a:avLst>
              <a:gd fmla="val 18182" name="adj"/>
            </a:avLst>
          </a:prstGeom>
          <a:solidFill>
            <a:srgbClr val="F5DD7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3"/>
          <p:cNvSpPr/>
          <p:nvPr/>
        </p:nvSpPr>
        <p:spPr>
          <a:xfrm>
            <a:off x="1382526" y="1262938"/>
            <a:ext cx="3918800" cy="26221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E5D3"/>
              </a:buClr>
              <a:buSzPts val="1500"/>
              <a:buFont typeface="Raleway"/>
              <a:buNone/>
            </a:pPr>
            <a:r>
              <a:rPr b="1" i="0" lang="en-US" sz="1500" u="none" cap="none" strike="noStrike">
                <a:solidFill>
                  <a:srgbClr val="EAE5D3"/>
                </a:solidFill>
                <a:latin typeface="Raleway"/>
                <a:ea typeface="Raleway"/>
                <a:cs typeface="Raleway"/>
                <a:sym typeface="Raleway"/>
              </a:rPr>
              <a:t>RELATÓRIO MENSAL · Agosto 2026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Google Shape;22;p3"/>
          <p:cNvSpPr/>
          <p:nvPr/>
        </p:nvSpPr>
        <p:spPr>
          <a:xfrm>
            <a:off x="914330" y="2145751"/>
            <a:ext cx="16953120" cy="3803276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>
                <a:srgbClr val="EAE5D3"/>
              </a:buClr>
              <a:buSzPts val="10800"/>
              <a:buFont typeface="Raleway"/>
              <a:buNone/>
            </a:pPr>
            <a:r>
              <a:rPr b="1" i="0" lang="en-US" sz="10800" u="none" cap="none" strike="noStrike">
                <a:solidFill>
                  <a:srgbClr val="EAE5D3"/>
                </a:solidFill>
                <a:latin typeface="Raleway"/>
                <a:ea typeface="Raleway"/>
                <a:cs typeface="Raleway"/>
                <a:sym typeface="Raleway"/>
              </a:rPr>
              <a:t>Relatório de Manutenção</a:t>
            </a:r>
            <a:r>
              <a:rPr b="1" i="0" lang="en-US" sz="10800" u="none" cap="none" strike="noStrike">
                <a:solidFill>
                  <a:srgbClr val="F5DD71"/>
                </a:solidFill>
                <a:latin typeface="Raleway"/>
                <a:ea typeface="Raleway"/>
                <a:cs typeface="Raleway"/>
                <a:sym typeface="Raleway"/>
              </a:rPr>
              <a:t> | MWM</a:t>
            </a:r>
            <a:endParaRPr b="0" i="0" sz="10800" u="none" cap="none" strike="noStrike">
              <a:solidFill>
                <a:srgbClr val="F5DD7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3"/>
          <p:cNvSpPr/>
          <p:nvPr/>
        </p:nvSpPr>
        <p:spPr>
          <a:xfrm>
            <a:off x="914307" y="6749100"/>
            <a:ext cx="11528700" cy="1102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E5D3"/>
              </a:buClr>
              <a:buSzPts val="8400"/>
              <a:buFont typeface="Raleway"/>
              <a:buNone/>
            </a:pPr>
            <a:r>
              <a:rPr b="1" i="0" lang="en-US" sz="8400" u="none" cap="none" strike="noStrike">
                <a:solidFill>
                  <a:srgbClr val="EAE5D3"/>
                </a:solidFill>
                <a:latin typeface="Raleway"/>
                <a:ea typeface="Raleway"/>
                <a:cs typeface="Raleway"/>
                <a:sym typeface="Raleway"/>
              </a:rPr>
              <a:t>01.08 </a:t>
            </a:r>
            <a:r>
              <a:rPr b="1" i="0" lang="en-US" sz="7200" u="none" cap="none" strike="noStrike">
                <a:solidFill>
                  <a:srgbClr val="F5DD71"/>
                </a:solidFill>
                <a:latin typeface="Raleway"/>
                <a:ea typeface="Raleway"/>
                <a:cs typeface="Raleway"/>
                <a:sym typeface="Raleway"/>
              </a:rPr>
              <a:t>→ </a:t>
            </a:r>
            <a:r>
              <a:rPr b="1" i="0" lang="en-US" sz="7200" u="none" cap="none" strike="noStrike">
                <a:solidFill>
                  <a:srgbClr val="EAE5D3"/>
                </a:solidFill>
                <a:latin typeface="Raleway"/>
                <a:ea typeface="Raleway"/>
                <a:cs typeface="Raleway"/>
                <a:sym typeface="Raleway"/>
              </a:rPr>
              <a:t>31.08</a:t>
            </a:r>
            <a:endParaRPr b="0" i="0" sz="8400" u="none" cap="none" strike="noStrike">
              <a:solidFill>
                <a:srgbClr val="EAE5D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24;p3"/>
          <p:cNvSpPr/>
          <p:nvPr/>
        </p:nvSpPr>
        <p:spPr>
          <a:xfrm>
            <a:off x="914330" y="8118311"/>
            <a:ext cx="16953120" cy="307041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E5D3"/>
              </a:buClr>
              <a:buSzPts val="1800"/>
              <a:buFont typeface="Raleway"/>
              <a:buNone/>
            </a:pPr>
            <a:r>
              <a:rPr b="0" i="0" lang="en-US" sz="1800" u="none" cap="none" strike="noStrike">
                <a:solidFill>
                  <a:srgbClr val="EAE5D3"/>
                </a:solidFill>
                <a:latin typeface="Raleway"/>
                <a:ea typeface="Raleway"/>
                <a:cs typeface="Raleway"/>
                <a:sym typeface="Raleway"/>
              </a:rPr>
              <a:t>PERÍODO DE APURAÇÃO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3"/>
          <p:cNvSpPr/>
          <p:nvPr/>
        </p:nvSpPr>
        <p:spPr>
          <a:xfrm>
            <a:off x="914330" y="9361638"/>
            <a:ext cx="16459340" cy="11206"/>
          </a:xfrm>
          <a:prstGeom prst="rect">
            <a:avLst/>
          </a:prstGeom>
          <a:solidFill>
            <a:srgbClr val="EAE5D3">
              <a:alpha val="1294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26" name="Google Shape;26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330" y="9582255"/>
            <a:ext cx="1224067" cy="24758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3"/>
          <p:cNvSpPr/>
          <p:nvPr/>
        </p:nvSpPr>
        <p:spPr>
          <a:xfrm>
            <a:off x="13246403" y="9605192"/>
            <a:ext cx="4251084" cy="239806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E5D3"/>
              </a:buClr>
              <a:buSzPts val="1350"/>
              <a:buFont typeface="Raleway"/>
              <a:buNone/>
            </a:pPr>
            <a:r>
              <a:rPr b="0" i="0" lang="en-US" sz="1350" u="none" cap="none" strike="noStrike">
                <a:solidFill>
                  <a:srgbClr val="EAE5D3"/>
                </a:solidFill>
                <a:latin typeface="Raleway"/>
                <a:ea typeface="Raleway"/>
                <a:cs typeface="Raleway"/>
                <a:sym typeface="Raleway"/>
              </a:rPr>
              <a:t>RELATÓRIO DE MANUTENÇÃO · MWM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6F6F6"/>
        </a:solidFill>
      </p:bgPr>
    </p:bg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4"/>
          <p:cNvSpPr/>
          <p:nvPr/>
        </p:nvSpPr>
        <p:spPr>
          <a:xfrm>
            <a:off x="914330" y="838165"/>
            <a:ext cx="7902523" cy="374276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86167"/>
              </a:buClr>
              <a:buSzPts val="1800"/>
              <a:buFont typeface="Raleway"/>
              <a:buNone/>
            </a:pPr>
            <a:r>
              <a:rPr b="1" i="0" lang="en-US" sz="1800" u="none" cap="none" strike="noStrike">
                <a:solidFill>
                  <a:srgbClr val="386167"/>
                </a:solidFill>
                <a:latin typeface="Raleway"/>
                <a:ea typeface="Raleway"/>
                <a:cs typeface="Raleway"/>
                <a:sym typeface="Raleway"/>
              </a:rPr>
              <a:t>DETALHAMENTO · AGOSTO 2026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4"/>
          <p:cNvSpPr/>
          <p:nvPr/>
        </p:nvSpPr>
        <p:spPr>
          <a:xfrm>
            <a:off x="914323" y="1326675"/>
            <a:ext cx="11157600" cy="1629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15151A"/>
              </a:buClr>
              <a:buSzPts val="6600"/>
              <a:buFont typeface="Raleway"/>
              <a:buNone/>
            </a:pPr>
            <a:r>
              <a:rPr b="1" i="0" lang="en-US" sz="66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Tarefas executadas </a:t>
            </a:r>
            <a:r>
              <a:rPr b="1" i="0" lang="en-US" sz="6600" u="none" cap="none" strike="noStrike">
                <a:solidFill>
                  <a:srgbClr val="386167"/>
                </a:solidFill>
                <a:latin typeface="Raleway"/>
                <a:ea typeface="Raleway"/>
                <a:cs typeface="Raleway"/>
                <a:sym typeface="Raleway"/>
              </a:rPr>
              <a:t>e horas de execução.</a:t>
            </a:r>
            <a:endParaRPr b="0" i="0" sz="6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5;p4"/>
          <p:cNvSpPr/>
          <p:nvPr/>
        </p:nvSpPr>
        <p:spPr>
          <a:xfrm>
            <a:off x="12870653" y="1825675"/>
            <a:ext cx="4503000" cy="1092300"/>
          </a:xfrm>
          <a:prstGeom prst="roundRect">
            <a:avLst>
              <a:gd fmla="val 20930" name="adj"/>
            </a:avLst>
          </a:prstGeom>
          <a:solidFill>
            <a:srgbClr val="15151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4"/>
          <p:cNvSpPr/>
          <p:nvPr/>
        </p:nvSpPr>
        <p:spPr>
          <a:xfrm>
            <a:off x="13086200" y="1883625"/>
            <a:ext cx="2299800" cy="1072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DD71"/>
              </a:buClr>
              <a:buSzPts val="1350"/>
              <a:buFont typeface="Raleway"/>
              <a:buNone/>
            </a:pPr>
            <a:r>
              <a:rPr b="1" i="0" lang="en-US" sz="2850" u="none" cap="none" strike="noStrike">
                <a:solidFill>
                  <a:srgbClr val="F5DD71"/>
                </a:solidFill>
                <a:latin typeface="Raleway"/>
                <a:ea typeface="Raleway"/>
                <a:cs typeface="Raleway"/>
                <a:sym typeface="Raleway"/>
              </a:rPr>
              <a:t>TOTAL NO MÊS</a:t>
            </a:r>
            <a:endParaRPr b="0" i="0" sz="28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" name="Google Shape;37;p4"/>
          <p:cNvSpPr/>
          <p:nvPr/>
        </p:nvSpPr>
        <p:spPr>
          <a:xfrm>
            <a:off x="15569125" y="1825676"/>
            <a:ext cx="1450500" cy="11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E5D3"/>
              </a:buClr>
              <a:buSzPts val="3300"/>
              <a:buFont typeface="Raleway"/>
              <a:buNone/>
            </a:pPr>
            <a:r>
              <a:rPr b="1" i="0" lang="en-US" sz="3300" u="none" cap="none" strike="noStrike">
                <a:solidFill>
                  <a:srgbClr val="EAE5D3"/>
                </a:solidFill>
                <a:latin typeface="Raleway"/>
                <a:ea typeface="Raleway"/>
                <a:cs typeface="Raleway"/>
                <a:sym typeface="Raleway"/>
              </a:rPr>
              <a:t>18h 34m </a:t>
            </a:r>
            <a:endParaRPr b="0" i="0" sz="3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4"/>
          <p:cNvSpPr/>
          <p:nvPr/>
        </p:nvSpPr>
        <p:spPr>
          <a:xfrm>
            <a:off x="914330" y="3451236"/>
            <a:ext cx="16459340" cy="1072263"/>
          </a:xfrm>
          <a:prstGeom prst="roundRect">
            <a:avLst>
              <a:gd fmla="val 21319" name="adj"/>
            </a:avLst>
          </a:prstGeom>
          <a:solidFill>
            <a:srgbClr val="38616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4"/>
          <p:cNvSpPr/>
          <p:nvPr/>
        </p:nvSpPr>
        <p:spPr>
          <a:xfrm rot="2700000">
            <a:off x="1336021" y="3901084"/>
            <a:ext cx="171450" cy="171450"/>
          </a:xfrm>
          <a:prstGeom prst="roundRect">
            <a:avLst>
              <a:gd fmla="val 11111" name="adj"/>
            </a:avLst>
          </a:prstGeom>
          <a:solidFill>
            <a:srgbClr val="F5DD7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4"/>
          <p:cNvSpPr/>
          <p:nvPr/>
        </p:nvSpPr>
        <p:spPr>
          <a:xfrm>
            <a:off x="1877686" y="3729107"/>
            <a:ext cx="10063232" cy="217394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DD71"/>
              </a:buClr>
              <a:buSzPts val="1200"/>
              <a:buFont typeface="Raleway"/>
              <a:buNone/>
            </a:pPr>
            <a:r>
              <a:rPr b="1" i="0" lang="en-US" sz="1200" u="none" cap="none" strike="noStrike">
                <a:solidFill>
                  <a:srgbClr val="F5DD71"/>
                </a:solidFill>
                <a:latin typeface="Raleway"/>
                <a:ea typeface="Raleway"/>
                <a:cs typeface="Raleway"/>
                <a:sym typeface="Raleway"/>
              </a:rPr>
              <a:t>ID 10327006 · MWM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" name="Google Shape;41;p4"/>
          <p:cNvSpPr/>
          <p:nvPr/>
        </p:nvSpPr>
        <p:spPr>
          <a:xfrm>
            <a:off x="1877686" y="3965481"/>
            <a:ext cx="10063232" cy="318247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EAE5D3"/>
              </a:buClr>
              <a:buSzPts val="1800"/>
              <a:buFont typeface="Raleway"/>
              <a:buNone/>
            </a:pPr>
            <a:r>
              <a:rPr b="1" i="0" lang="en-US" sz="1800" u="none" cap="none" strike="noStrike">
                <a:solidFill>
                  <a:srgbClr val="EAE5D3"/>
                </a:solidFill>
                <a:latin typeface="Raleway"/>
                <a:ea typeface="Raleway"/>
                <a:cs typeface="Raleway"/>
                <a:sym typeface="Raleway"/>
              </a:rPr>
              <a:t>MWM Manutenção | Implementação de melhorias e ajustes estruturais no Portal e Blog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" name="Google Shape;42;p4"/>
          <p:cNvSpPr/>
          <p:nvPr/>
        </p:nvSpPr>
        <p:spPr>
          <a:xfrm>
            <a:off x="11952474" y="3811926"/>
            <a:ext cx="2667000" cy="76165"/>
          </a:xfrm>
          <a:prstGeom prst="roundRect">
            <a:avLst>
              <a:gd fmla="val 50000" name="adj"/>
            </a:avLst>
          </a:prstGeom>
          <a:solidFill>
            <a:srgbClr val="EAE5D3">
              <a:alpha val="18039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3" name="Google Shape;43;p4"/>
          <p:cNvSpPr/>
          <p:nvPr/>
        </p:nvSpPr>
        <p:spPr>
          <a:xfrm>
            <a:off x="11952474" y="3811926"/>
            <a:ext cx="1544193" cy="76165"/>
          </a:xfrm>
          <a:prstGeom prst="roundRect">
            <a:avLst>
              <a:gd fmla="val 50000" name="adj"/>
            </a:avLst>
          </a:prstGeom>
          <a:solidFill>
            <a:srgbClr val="F5DD7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4"/>
          <p:cNvSpPr/>
          <p:nvPr/>
        </p:nvSpPr>
        <p:spPr>
          <a:xfrm>
            <a:off x="11952474" y="3983341"/>
            <a:ext cx="2747010" cy="217394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E5D3"/>
              </a:buClr>
              <a:buSzPts val="1200"/>
              <a:buFont typeface="Courier New"/>
              <a:buNone/>
            </a:pPr>
            <a:r>
              <a:rPr b="0" i="0" lang="en-US" sz="1200" u="none" cap="none" strike="noStrike">
                <a:solidFill>
                  <a:srgbClr val="EAE5D3"/>
                </a:solidFill>
                <a:latin typeface="Courier New"/>
                <a:ea typeface="Courier New"/>
                <a:cs typeface="Courier New"/>
                <a:sym typeface="Courier New"/>
              </a:rPr>
              <a:t>57,90% do total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" name="Google Shape;45;p4"/>
          <p:cNvSpPr/>
          <p:nvPr/>
        </p:nvSpPr>
        <p:spPr>
          <a:xfrm>
            <a:off x="14847933" y="3796868"/>
            <a:ext cx="2171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DD71"/>
              </a:buClr>
              <a:buSzPts val="3000"/>
              <a:buFont typeface="Raleway"/>
              <a:buNone/>
            </a:pPr>
            <a:r>
              <a:rPr b="1" i="0" lang="en-US" sz="3000" u="none" cap="none" strike="noStrike">
                <a:solidFill>
                  <a:srgbClr val="F5DD71"/>
                </a:solidFill>
                <a:latin typeface="Raleway"/>
                <a:ea typeface="Raleway"/>
                <a:cs typeface="Raleway"/>
                <a:sym typeface="Raleway"/>
              </a:rPr>
              <a:t>10h 45m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4"/>
          <p:cNvSpPr/>
          <p:nvPr/>
        </p:nvSpPr>
        <p:spPr>
          <a:xfrm>
            <a:off x="914330" y="5316753"/>
            <a:ext cx="16459340" cy="1072263"/>
          </a:xfrm>
          <a:prstGeom prst="roundRect">
            <a:avLst>
              <a:gd fmla="val 21319" name="adj"/>
            </a:avLst>
          </a:prstGeom>
          <a:solidFill>
            <a:srgbClr val="FFFFFF"/>
          </a:solidFill>
          <a:ln cap="flat" cmpd="sng" w="11200">
            <a:solidFill>
              <a:srgbClr val="15151A">
                <a:alpha val="5882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7" name="Google Shape;47;p4"/>
          <p:cNvSpPr/>
          <p:nvPr/>
        </p:nvSpPr>
        <p:spPr>
          <a:xfrm rot="2700000">
            <a:off x="1336021" y="5766601"/>
            <a:ext cx="171450" cy="171450"/>
          </a:xfrm>
          <a:prstGeom prst="roundRect">
            <a:avLst>
              <a:gd fmla="val 11111" name="adj"/>
            </a:avLst>
          </a:prstGeom>
          <a:solidFill>
            <a:srgbClr val="38616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4"/>
          <p:cNvSpPr/>
          <p:nvPr/>
        </p:nvSpPr>
        <p:spPr>
          <a:xfrm>
            <a:off x="1877686" y="5594624"/>
            <a:ext cx="10063232" cy="217394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D73"/>
              </a:buClr>
              <a:buSzPts val="1200"/>
              <a:buFont typeface="Raleway"/>
              <a:buNone/>
            </a:pPr>
            <a:r>
              <a:rPr b="1" i="0" lang="en-US" sz="1200" u="none" cap="none" strike="noStrike">
                <a:solidFill>
                  <a:srgbClr val="6A6D73"/>
                </a:solidFill>
                <a:latin typeface="Raleway"/>
                <a:ea typeface="Raleway"/>
                <a:cs typeface="Raleway"/>
                <a:sym typeface="Raleway"/>
              </a:rPr>
              <a:t>ID 10273913 · MWM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4"/>
          <p:cNvSpPr/>
          <p:nvPr/>
        </p:nvSpPr>
        <p:spPr>
          <a:xfrm>
            <a:off x="1877686" y="5830998"/>
            <a:ext cx="10063232" cy="318247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151A"/>
              </a:buClr>
              <a:buSzPts val="1800"/>
              <a:buFont typeface="Raleway"/>
              <a:buNone/>
            </a:pPr>
            <a:r>
              <a:rPr b="1" i="0" lang="en-US" sz="18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MWM Manutenção | Verificação do script da Privally e verificação de Data Layres para a VM2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4"/>
          <p:cNvSpPr/>
          <p:nvPr/>
        </p:nvSpPr>
        <p:spPr>
          <a:xfrm>
            <a:off x="11952474" y="5677443"/>
            <a:ext cx="2667000" cy="76165"/>
          </a:xfrm>
          <a:prstGeom prst="roundRect">
            <a:avLst>
              <a:gd fmla="val 50000" name="adj"/>
            </a:avLst>
          </a:prstGeom>
          <a:solidFill>
            <a:srgbClr val="15151A">
              <a:alpha val="7843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1" name="Google Shape;51;p4"/>
          <p:cNvSpPr/>
          <p:nvPr/>
        </p:nvSpPr>
        <p:spPr>
          <a:xfrm>
            <a:off x="11952474" y="5677443"/>
            <a:ext cx="385382" cy="76165"/>
          </a:xfrm>
          <a:prstGeom prst="roundRect">
            <a:avLst>
              <a:gd fmla="val 50000" name="adj"/>
            </a:avLst>
          </a:prstGeom>
          <a:solidFill>
            <a:srgbClr val="38616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4"/>
          <p:cNvSpPr/>
          <p:nvPr/>
        </p:nvSpPr>
        <p:spPr>
          <a:xfrm>
            <a:off x="11952474" y="5848858"/>
            <a:ext cx="2747010" cy="217394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D73"/>
              </a:buClr>
              <a:buSzPts val="1200"/>
              <a:buFont typeface="Courier New"/>
              <a:buNone/>
            </a:pPr>
            <a:r>
              <a:rPr b="0" i="0" lang="en-US" sz="1200" u="none" cap="none" strike="noStrike">
                <a:solidFill>
                  <a:srgbClr val="6A6D73"/>
                </a:solidFill>
                <a:latin typeface="Courier New"/>
                <a:ea typeface="Courier New"/>
                <a:cs typeface="Courier New"/>
                <a:sym typeface="Courier New"/>
              </a:rPr>
              <a:t>14,45% do total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4"/>
          <p:cNvSpPr/>
          <p:nvPr/>
        </p:nvSpPr>
        <p:spPr>
          <a:xfrm>
            <a:off x="14847933" y="5662385"/>
            <a:ext cx="2171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51A"/>
              </a:buClr>
              <a:buSzPts val="3000"/>
              <a:buFont typeface="Raleway"/>
              <a:buNone/>
            </a:pPr>
            <a:r>
              <a:rPr b="1" i="0" lang="en-US" sz="30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2h 41m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4"/>
          <p:cNvSpPr/>
          <p:nvPr/>
        </p:nvSpPr>
        <p:spPr>
          <a:xfrm>
            <a:off x="914330" y="7182270"/>
            <a:ext cx="16459340" cy="1072263"/>
          </a:xfrm>
          <a:prstGeom prst="roundRect">
            <a:avLst>
              <a:gd fmla="val 21319" name="adj"/>
            </a:avLst>
          </a:prstGeom>
          <a:solidFill>
            <a:srgbClr val="FFFFFF"/>
          </a:solidFill>
          <a:ln cap="flat" cmpd="sng" w="11200">
            <a:solidFill>
              <a:srgbClr val="15151A">
                <a:alpha val="5882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4"/>
          <p:cNvSpPr/>
          <p:nvPr/>
        </p:nvSpPr>
        <p:spPr>
          <a:xfrm rot="2700000">
            <a:off x="1336021" y="7632117"/>
            <a:ext cx="171450" cy="171450"/>
          </a:xfrm>
          <a:prstGeom prst="roundRect">
            <a:avLst>
              <a:gd fmla="val 11111" name="adj"/>
            </a:avLst>
          </a:prstGeom>
          <a:solidFill>
            <a:srgbClr val="38616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4"/>
          <p:cNvSpPr/>
          <p:nvPr/>
        </p:nvSpPr>
        <p:spPr>
          <a:xfrm>
            <a:off x="1877686" y="7460141"/>
            <a:ext cx="10063232" cy="217394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D73"/>
              </a:buClr>
              <a:buSzPts val="1200"/>
              <a:buFont typeface="Raleway"/>
              <a:buNone/>
            </a:pPr>
            <a:r>
              <a:rPr b="1" i="0" lang="en-US" sz="1200" u="none" cap="none" strike="noStrike">
                <a:solidFill>
                  <a:srgbClr val="6A6D73"/>
                </a:solidFill>
                <a:latin typeface="Raleway"/>
                <a:ea typeface="Raleway"/>
                <a:cs typeface="Raleway"/>
                <a:sym typeface="Raleway"/>
              </a:rPr>
              <a:t>ID 10190944 · MWM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4"/>
          <p:cNvSpPr/>
          <p:nvPr/>
        </p:nvSpPr>
        <p:spPr>
          <a:xfrm>
            <a:off x="1877686" y="7696515"/>
            <a:ext cx="10063232" cy="318247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151A"/>
              </a:buClr>
              <a:buSzPts val="1800"/>
              <a:buFont typeface="Raleway"/>
              <a:buNone/>
            </a:pPr>
            <a:r>
              <a:rPr b="1" i="0" lang="en-US" sz="18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MWM Manutenção | Inserção de script do chat Zenvia (pop-up WhatsApp) nas páginas de produtos de energia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Google Shape;58;p4"/>
          <p:cNvSpPr/>
          <p:nvPr/>
        </p:nvSpPr>
        <p:spPr>
          <a:xfrm>
            <a:off x="11952474" y="7542959"/>
            <a:ext cx="2667000" cy="76165"/>
          </a:xfrm>
          <a:prstGeom prst="roundRect">
            <a:avLst>
              <a:gd fmla="val 50000" name="adj"/>
            </a:avLst>
          </a:prstGeom>
          <a:solidFill>
            <a:srgbClr val="15151A">
              <a:alpha val="7843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4"/>
          <p:cNvSpPr/>
          <p:nvPr/>
        </p:nvSpPr>
        <p:spPr>
          <a:xfrm>
            <a:off x="11952474" y="7542959"/>
            <a:ext cx="287236" cy="76165"/>
          </a:xfrm>
          <a:prstGeom prst="roundRect">
            <a:avLst>
              <a:gd fmla="val 50000" name="adj"/>
            </a:avLst>
          </a:prstGeom>
          <a:solidFill>
            <a:srgbClr val="38616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4"/>
          <p:cNvSpPr/>
          <p:nvPr/>
        </p:nvSpPr>
        <p:spPr>
          <a:xfrm>
            <a:off x="11952474" y="7714374"/>
            <a:ext cx="2747010" cy="217394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D73"/>
              </a:buClr>
              <a:buSzPts val="1200"/>
              <a:buFont typeface="Courier New"/>
              <a:buNone/>
            </a:pPr>
            <a:r>
              <a:rPr b="0" i="0" lang="en-US" sz="1200" u="none" cap="none" strike="noStrike">
                <a:solidFill>
                  <a:srgbClr val="6A6D73"/>
                </a:solidFill>
                <a:latin typeface="Courier New"/>
                <a:ea typeface="Courier New"/>
                <a:cs typeface="Courier New"/>
                <a:sym typeface="Courier New"/>
              </a:rPr>
              <a:t>10,77% do total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4"/>
          <p:cNvSpPr/>
          <p:nvPr/>
        </p:nvSpPr>
        <p:spPr>
          <a:xfrm>
            <a:off x="14847933" y="7527901"/>
            <a:ext cx="2171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51A"/>
              </a:buClr>
              <a:buSzPts val="3000"/>
              <a:buFont typeface="Raleway"/>
              <a:buNone/>
            </a:pPr>
            <a:r>
              <a:rPr b="1" i="0" lang="en-US" sz="30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2h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2" name="Google Shape;62;p4"/>
          <p:cNvSpPr/>
          <p:nvPr/>
        </p:nvSpPr>
        <p:spPr>
          <a:xfrm>
            <a:off x="914330" y="9361638"/>
            <a:ext cx="16459340" cy="11206"/>
          </a:xfrm>
          <a:prstGeom prst="rect">
            <a:avLst/>
          </a:prstGeom>
          <a:solidFill>
            <a:srgbClr val="15151A">
              <a:alpha val="7843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63;p4" title="Logo Mukutu Green.png"/>
          <p:cNvPicPr preferRelativeResize="0"/>
          <p:nvPr/>
        </p:nvPicPr>
        <p:blipFill rotWithShape="1">
          <a:blip r:embed="rId3">
            <a:alphaModFix/>
          </a:blip>
          <a:srcRect b="0" l="807" r="797" t="0"/>
          <a:stretch/>
        </p:blipFill>
        <p:spPr>
          <a:xfrm>
            <a:off x="914330" y="9582255"/>
            <a:ext cx="1175918" cy="247580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4"/>
          <p:cNvSpPr/>
          <p:nvPr/>
        </p:nvSpPr>
        <p:spPr>
          <a:xfrm>
            <a:off x="13246403" y="9605192"/>
            <a:ext cx="4251084" cy="239806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D73"/>
              </a:buClr>
              <a:buSzPts val="1350"/>
              <a:buFont typeface="Raleway"/>
              <a:buNone/>
            </a:pPr>
            <a:r>
              <a:rPr b="0" i="0" lang="en-US" sz="1350" u="none" cap="none" strike="noStrike">
                <a:solidFill>
                  <a:srgbClr val="386167"/>
                </a:solidFill>
                <a:latin typeface="Raleway"/>
                <a:ea typeface="Raleway"/>
                <a:cs typeface="Raleway"/>
                <a:sym typeface="Raleway"/>
              </a:rPr>
              <a:t>RELATÓRIO DE MANUTENÇÃO · MWM</a:t>
            </a:r>
            <a:endParaRPr b="0" i="0" sz="1350" u="none" cap="none" strike="noStrike">
              <a:solidFill>
                <a:srgbClr val="38616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6F6F6"/>
        </a:soli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5"/>
          <p:cNvSpPr/>
          <p:nvPr/>
        </p:nvSpPr>
        <p:spPr>
          <a:xfrm>
            <a:off x="914330" y="838165"/>
            <a:ext cx="7902523" cy="374276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86167"/>
              </a:buClr>
              <a:buSzPts val="1800"/>
              <a:buFont typeface="Raleway"/>
              <a:buNone/>
            </a:pPr>
            <a:r>
              <a:rPr b="1" i="0" lang="en-US" sz="1800" u="none" cap="none" strike="noStrike">
                <a:solidFill>
                  <a:srgbClr val="386167"/>
                </a:solidFill>
                <a:latin typeface="Raleway"/>
                <a:ea typeface="Raleway"/>
                <a:cs typeface="Raleway"/>
                <a:sym typeface="Raleway"/>
              </a:rPr>
              <a:t>DETALHAMENTO · AGOSTO 2026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5"/>
          <p:cNvSpPr/>
          <p:nvPr/>
        </p:nvSpPr>
        <p:spPr>
          <a:xfrm>
            <a:off x="914323" y="1326675"/>
            <a:ext cx="11157600" cy="1629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15151A"/>
              </a:buClr>
              <a:buSzPts val="6600"/>
              <a:buFont typeface="Raleway"/>
              <a:buNone/>
            </a:pPr>
            <a:r>
              <a:rPr b="1" i="0" lang="en-US" sz="66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Tarefas executadas </a:t>
            </a:r>
            <a:r>
              <a:rPr b="1" i="0" lang="en-US" sz="6600" u="none" cap="none" strike="noStrike">
                <a:solidFill>
                  <a:srgbClr val="386167"/>
                </a:solidFill>
                <a:latin typeface="Raleway"/>
                <a:ea typeface="Raleway"/>
                <a:cs typeface="Raleway"/>
                <a:sym typeface="Raleway"/>
              </a:rPr>
              <a:t>e horas de execução.</a:t>
            </a:r>
            <a:endParaRPr b="0" i="0" sz="6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5"/>
          <p:cNvSpPr/>
          <p:nvPr/>
        </p:nvSpPr>
        <p:spPr>
          <a:xfrm>
            <a:off x="12870653" y="1825675"/>
            <a:ext cx="4503000" cy="1092300"/>
          </a:xfrm>
          <a:prstGeom prst="roundRect">
            <a:avLst>
              <a:gd fmla="val 20930" name="adj"/>
            </a:avLst>
          </a:prstGeom>
          <a:solidFill>
            <a:srgbClr val="15151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5"/>
          <p:cNvSpPr/>
          <p:nvPr/>
        </p:nvSpPr>
        <p:spPr>
          <a:xfrm>
            <a:off x="13086200" y="1883625"/>
            <a:ext cx="2299800" cy="1072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DD71"/>
              </a:buClr>
              <a:buSzPts val="1350"/>
              <a:buFont typeface="Raleway"/>
              <a:buNone/>
            </a:pPr>
            <a:r>
              <a:rPr b="1" i="0" lang="en-US" sz="2850" u="none" cap="none" strike="noStrike">
                <a:solidFill>
                  <a:srgbClr val="F5DD71"/>
                </a:solidFill>
                <a:latin typeface="Raleway"/>
                <a:ea typeface="Raleway"/>
                <a:cs typeface="Raleway"/>
                <a:sym typeface="Raleway"/>
              </a:rPr>
              <a:t>TOTAL NO MÊS</a:t>
            </a:r>
            <a:endParaRPr b="0" i="0" sz="28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5"/>
          <p:cNvSpPr/>
          <p:nvPr/>
        </p:nvSpPr>
        <p:spPr>
          <a:xfrm>
            <a:off x="15569125" y="1825676"/>
            <a:ext cx="1450500" cy="11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E5D3"/>
              </a:buClr>
              <a:buSzPts val="3300"/>
              <a:buFont typeface="Raleway"/>
              <a:buNone/>
            </a:pPr>
            <a:r>
              <a:rPr b="1" i="0" lang="en-US" sz="3300" u="none" cap="none" strike="noStrike">
                <a:solidFill>
                  <a:srgbClr val="EAE5D3"/>
                </a:solidFill>
                <a:latin typeface="Raleway"/>
                <a:ea typeface="Raleway"/>
                <a:cs typeface="Raleway"/>
                <a:sym typeface="Raleway"/>
              </a:rPr>
              <a:t>18h 34m </a:t>
            </a:r>
            <a:endParaRPr b="0" i="0" sz="3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E5D3"/>
              </a:buClr>
              <a:buSzPts val="3300"/>
              <a:buFont typeface="Raleway"/>
              <a:buNone/>
            </a:pPr>
            <a:r>
              <a:rPr b="1" i="0" lang="en-US" sz="3300" u="none" cap="none" strike="noStrike">
                <a:solidFill>
                  <a:srgbClr val="EAE5D3"/>
                </a:solidFill>
                <a:latin typeface="Raleway"/>
                <a:ea typeface="Raleway"/>
                <a:cs typeface="Raleway"/>
                <a:sym typeface="Raleway"/>
              </a:rPr>
              <a:t> </a:t>
            </a:r>
            <a:endParaRPr b="0" i="0" sz="33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" name="Google Shape;75;p5"/>
          <p:cNvSpPr/>
          <p:nvPr/>
        </p:nvSpPr>
        <p:spPr>
          <a:xfrm>
            <a:off x="914330" y="3451236"/>
            <a:ext cx="16459340" cy="1072263"/>
          </a:xfrm>
          <a:prstGeom prst="roundRect">
            <a:avLst>
              <a:gd fmla="val 21319" name="adj"/>
            </a:avLst>
          </a:prstGeom>
          <a:solidFill>
            <a:srgbClr val="38616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5"/>
          <p:cNvSpPr/>
          <p:nvPr/>
        </p:nvSpPr>
        <p:spPr>
          <a:xfrm rot="2700000">
            <a:off x="1336021" y="3901084"/>
            <a:ext cx="171450" cy="171450"/>
          </a:xfrm>
          <a:prstGeom prst="roundRect">
            <a:avLst>
              <a:gd fmla="val 11111" name="adj"/>
            </a:avLst>
          </a:prstGeom>
          <a:solidFill>
            <a:srgbClr val="F5DD7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5"/>
          <p:cNvSpPr/>
          <p:nvPr/>
        </p:nvSpPr>
        <p:spPr>
          <a:xfrm>
            <a:off x="1877686" y="3729107"/>
            <a:ext cx="10063232" cy="217394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DD71"/>
              </a:buClr>
              <a:buSzPts val="1200"/>
              <a:buFont typeface="Raleway"/>
              <a:buNone/>
            </a:pPr>
            <a:r>
              <a:rPr b="1" i="0" lang="en-US" sz="1200" u="none" cap="none" strike="noStrike">
                <a:solidFill>
                  <a:srgbClr val="F5DD71"/>
                </a:solidFill>
                <a:latin typeface="Raleway"/>
                <a:ea typeface="Raleway"/>
                <a:cs typeface="Raleway"/>
                <a:sym typeface="Raleway"/>
              </a:rPr>
              <a:t>ID 10107184 · MWM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5"/>
          <p:cNvSpPr/>
          <p:nvPr/>
        </p:nvSpPr>
        <p:spPr>
          <a:xfrm>
            <a:off x="1877686" y="3965481"/>
            <a:ext cx="10063232" cy="318247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EAE5D3"/>
              </a:buClr>
              <a:buSzPts val="1800"/>
              <a:buFont typeface="Raleway"/>
              <a:buNone/>
            </a:pPr>
            <a:r>
              <a:rPr b="1" i="0" lang="en-US" sz="1800" u="none" cap="none" strike="noStrike">
                <a:solidFill>
                  <a:srgbClr val="EAE5D3"/>
                </a:solidFill>
                <a:latin typeface="Raleway"/>
                <a:ea typeface="Raleway"/>
                <a:cs typeface="Raleway"/>
                <a:sym typeface="Raleway"/>
              </a:rPr>
              <a:t>MWM Manutenção | Levantamento de leads via formulário "Fale Conosco" [JULHO]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5"/>
          <p:cNvSpPr/>
          <p:nvPr/>
        </p:nvSpPr>
        <p:spPr>
          <a:xfrm>
            <a:off x="11952474" y="3811926"/>
            <a:ext cx="2667000" cy="76165"/>
          </a:xfrm>
          <a:prstGeom prst="roundRect">
            <a:avLst>
              <a:gd fmla="val 50000" name="adj"/>
            </a:avLst>
          </a:prstGeom>
          <a:solidFill>
            <a:srgbClr val="EAE5D3">
              <a:alpha val="18039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5"/>
          <p:cNvSpPr/>
          <p:nvPr/>
        </p:nvSpPr>
        <p:spPr>
          <a:xfrm>
            <a:off x="11952474" y="3811926"/>
            <a:ext cx="222695" cy="76165"/>
          </a:xfrm>
          <a:prstGeom prst="roundRect">
            <a:avLst>
              <a:gd fmla="val 50000" name="adj"/>
            </a:avLst>
          </a:prstGeom>
          <a:solidFill>
            <a:srgbClr val="F5DD7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5"/>
          <p:cNvSpPr/>
          <p:nvPr/>
        </p:nvSpPr>
        <p:spPr>
          <a:xfrm>
            <a:off x="11952474" y="3983341"/>
            <a:ext cx="2747010" cy="217394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E5D3"/>
              </a:buClr>
              <a:buSzPts val="1200"/>
              <a:buFont typeface="Courier New"/>
              <a:buNone/>
            </a:pPr>
            <a:r>
              <a:rPr b="0" i="0" lang="en-US" sz="1200" u="none" cap="none" strike="noStrike">
                <a:solidFill>
                  <a:srgbClr val="EAE5D3"/>
                </a:solidFill>
                <a:latin typeface="Courier New"/>
                <a:ea typeface="Courier New"/>
                <a:cs typeface="Courier New"/>
                <a:sym typeface="Courier New"/>
              </a:rPr>
              <a:t>8,35% do total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5"/>
          <p:cNvSpPr/>
          <p:nvPr/>
        </p:nvSpPr>
        <p:spPr>
          <a:xfrm>
            <a:off x="14847933" y="3796868"/>
            <a:ext cx="2171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DD71"/>
              </a:buClr>
              <a:buSzPts val="3000"/>
              <a:buFont typeface="Raleway"/>
              <a:buNone/>
            </a:pPr>
            <a:r>
              <a:rPr b="1" i="0" lang="en-US" sz="3000" u="none" cap="none" strike="noStrike">
                <a:solidFill>
                  <a:srgbClr val="F5DD71"/>
                </a:solidFill>
                <a:latin typeface="Raleway"/>
                <a:ea typeface="Raleway"/>
                <a:cs typeface="Raleway"/>
                <a:sym typeface="Raleway"/>
              </a:rPr>
              <a:t>1h 33m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5"/>
          <p:cNvSpPr/>
          <p:nvPr/>
        </p:nvSpPr>
        <p:spPr>
          <a:xfrm>
            <a:off x="914330" y="5316753"/>
            <a:ext cx="16459340" cy="1072263"/>
          </a:xfrm>
          <a:prstGeom prst="roundRect">
            <a:avLst>
              <a:gd fmla="val 21319" name="adj"/>
            </a:avLst>
          </a:prstGeom>
          <a:solidFill>
            <a:srgbClr val="FFFFFF"/>
          </a:solidFill>
          <a:ln cap="flat" cmpd="sng" w="11200">
            <a:solidFill>
              <a:srgbClr val="15151A">
                <a:alpha val="5882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5"/>
          <p:cNvSpPr/>
          <p:nvPr/>
        </p:nvSpPr>
        <p:spPr>
          <a:xfrm rot="2700000">
            <a:off x="1336021" y="5766601"/>
            <a:ext cx="171450" cy="171450"/>
          </a:xfrm>
          <a:prstGeom prst="roundRect">
            <a:avLst>
              <a:gd fmla="val 11111" name="adj"/>
            </a:avLst>
          </a:prstGeom>
          <a:solidFill>
            <a:srgbClr val="38616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5"/>
          <p:cNvSpPr/>
          <p:nvPr/>
        </p:nvSpPr>
        <p:spPr>
          <a:xfrm>
            <a:off x="1877686" y="5594624"/>
            <a:ext cx="10063232" cy="217394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D73"/>
              </a:buClr>
              <a:buSzPts val="1200"/>
              <a:buFont typeface="Raleway"/>
              <a:buNone/>
            </a:pPr>
            <a:r>
              <a:rPr b="1" i="0" lang="en-US" sz="1200" u="none" cap="none" strike="noStrike">
                <a:solidFill>
                  <a:srgbClr val="6A6D73"/>
                </a:solidFill>
                <a:latin typeface="Raleway"/>
                <a:ea typeface="Raleway"/>
                <a:cs typeface="Raleway"/>
                <a:sym typeface="Raleway"/>
              </a:rPr>
              <a:t>ID 10107142 · MWM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5"/>
          <p:cNvSpPr/>
          <p:nvPr/>
        </p:nvSpPr>
        <p:spPr>
          <a:xfrm>
            <a:off x="1877686" y="5830998"/>
            <a:ext cx="10063232" cy="318247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151A"/>
              </a:buClr>
              <a:buSzPts val="1800"/>
              <a:buFont typeface="Raleway"/>
              <a:buNone/>
            </a:pPr>
            <a:r>
              <a:rPr b="1" i="0" lang="en-US" sz="18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MWM Manutenção |Verificação mensal de atualizações nas APIs de Geolocalização e busca de CEP [AGOSTO/2026]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5"/>
          <p:cNvSpPr/>
          <p:nvPr/>
        </p:nvSpPr>
        <p:spPr>
          <a:xfrm>
            <a:off x="11952474" y="5677443"/>
            <a:ext cx="2667000" cy="76165"/>
          </a:xfrm>
          <a:prstGeom prst="roundRect">
            <a:avLst>
              <a:gd fmla="val 50000" name="adj"/>
            </a:avLst>
          </a:prstGeom>
          <a:solidFill>
            <a:srgbClr val="15151A">
              <a:alpha val="7843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p5"/>
          <p:cNvSpPr/>
          <p:nvPr/>
        </p:nvSpPr>
        <p:spPr>
          <a:xfrm>
            <a:off x="11952474" y="5677443"/>
            <a:ext cx="155486" cy="76165"/>
          </a:xfrm>
          <a:prstGeom prst="roundRect">
            <a:avLst>
              <a:gd fmla="val 50000" name="adj"/>
            </a:avLst>
          </a:prstGeom>
          <a:solidFill>
            <a:srgbClr val="38616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5"/>
          <p:cNvSpPr/>
          <p:nvPr/>
        </p:nvSpPr>
        <p:spPr>
          <a:xfrm>
            <a:off x="11952474" y="5848858"/>
            <a:ext cx="2747010" cy="217394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D73"/>
              </a:buClr>
              <a:buSzPts val="1200"/>
              <a:buFont typeface="Courier New"/>
              <a:buNone/>
            </a:pPr>
            <a:r>
              <a:rPr b="0" i="0" lang="en-US" sz="1200" u="none" cap="none" strike="noStrike">
                <a:solidFill>
                  <a:srgbClr val="6A6D73"/>
                </a:solidFill>
                <a:latin typeface="Courier New"/>
                <a:ea typeface="Courier New"/>
                <a:cs typeface="Courier New"/>
                <a:sym typeface="Courier New"/>
              </a:rPr>
              <a:t>5,83% do total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5"/>
          <p:cNvSpPr/>
          <p:nvPr/>
        </p:nvSpPr>
        <p:spPr>
          <a:xfrm>
            <a:off x="14847933" y="5662385"/>
            <a:ext cx="2171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51A"/>
              </a:buClr>
              <a:buSzPts val="3000"/>
              <a:buFont typeface="Raleway"/>
              <a:buNone/>
            </a:pPr>
            <a:r>
              <a:rPr b="1" i="0" lang="en-US" sz="30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1h 5m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5"/>
          <p:cNvSpPr/>
          <p:nvPr/>
        </p:nvSpPr>
        <p:spPr>
          <a:xfrm>
            <a:off x="914330" y="7182270"/>
            <a:ext cx="16459340" cy="1072263"/>
          </a:xfrm>
          <a:prstGeom prst="roundRect">
            <a:avLst>
              <a:gd fmla="val 21319" name="adj"/>
            </a:avLst>
          </a:prstGeom>
          <a:solidFill>
            <a:srgbClr val="FFFFFF"/>
          </a:solidFill>
          <a:ln cap="flat" cmpd="sng" w="11200">
            <a:solidFill>
              <a:srgbClr val="15151A">
                <a:alpha val="5882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5"/>
          <p:cNvSpPr/>
          <p:nvPr/>
        </p:nvSpPr>
        <p:spPr>
          <a:xfrm rot="2700000">
            <a:off x="1336021" y="7632117"/>
            <a:ext cx="171450" cy="171450"/>
          </a:xfrm>
          <a:prstGeom prst="roundRect">
            <a:avLst>
              <a:gd fmla="val 11111" name="adj"/>
            </a:avLst>
          </a:prstGeom>
          <a:solidFill>
            <a:srgbClr val="38616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5"/>
          <p:cNvSpPr/>
          <p:nvPr/>
        </p:nvSpPr>
        <p:spPr>
          <a:xfrm>
            <a:off x="1877686" y="7460141"/>
            <a:ext cx="10063232" cy="217394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D73"/>
              </a:buClr>
              <a:buSzPts val="1200"/>
              <a:buFont typeface="Raleway"/>
              <a:buNone/>
            </a:pPr>
            <a:r>
              <a:rPr b="1" i="0" lang="en-US" sz="1200" u="none" cap="none" strike="noStrike">
                <a:solidFill>
                  <a:srgbClr val="6A6D73"/>
                </a:solidFill>
                <a:latin typeface="Raleway"/>
                <a:ea typeface="Raleway"/>
                <a:cs typeface="Raleway"/>
                <a:sym typeface="Raleway"/>
              </a:rPr>
              <a:t>ID 8666011 · MWM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5"/>
          <p:cNvSpPr/>
          <p:nvPr/>
        </p:nvSpPr>
        <p:spPr>
          <a:xfrm>
            <a:off x="1877686" y="7696515"/>
            <a:ext cx="10063232" cy="318247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151A"/>
              </a:buClr>
              <a:buSzPts val="1800"/>
              <a:buFont typeface="Raleway"/>
              <a:buNone/>
            </a:pPr>
            <a:r>
              <a:rPr b="1" i="0" lang="en-US" sz="18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MWM Manutenção | Gestão e Reunião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5"/>
          <p:cNvSpPr/>
          <p:nvPr/>
        </p:nvSpPr>
        <p:spPr>
          <a:xfrm>
            <a:off x="11952474" y="7542959"/>
            <a:ext cx="2667000" cy="76165"/>
          </a:xfrm>
          <a:prstGeom prst="roundRect">
            <a:avLst>
              <a:gd fmla="val 50000" name="adj"/>
            </a:avLst>
          </a:prstGeom>
          <a:solidFill>
            <a:srgbClr val="15151A">
              <a:alpha val="7843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5"/>
          <p:cNvSpPr/>
          <p:nvPr/>
        </p:nvSpPr>
        <p:spPr>
          <a:xfrm>
            <a:off x="11952474" y="7542959"/>
            <a:ext cx="71742" cy="76165"/>
          </a:xfrm>
          <a:prstGeom prst="roundRect">
            <a:avLst>
              <a:gd fmla="val 50000" name="adj"/>
            </a:avLst>
          </a:prstGeom>
          <a:solidFill>
            <a:srgbClr val="38616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5"/>
          <p:cNvSpPr/>
          <p:nvPr/>
        </p:nvSpPr>
        <p:spPr>
          <a:xfrm>
            <a:off x="11952474" y="7714374"/>
            <a:ext cx="2747010" cy="217394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D73"/>
              </a:buClr>
              <a:buSzPts val="1200"/>
              <a:buFont typeface="Courier New"/>
              <a:buNone/>
            </a:pPr>
            <a:r>
              <a:rPr b="0" i="0" lang="en-US" sz="1200" u="none" cap="none" strike="noStrike">
                <a:solidFill>
                  <a:srgbClr val="6A6D73"/>
                </a:solidFill>
                <a:latin typeface="Courier New"/>
                <a:ea typeface="Courier New"/>
                <a:cs typeface="Courier New"/>
                <a:sym typeface="Courier New"/>
              </a:rPr>
              <a:t>2,69% do total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5"/>
          <p:cNvSpPr/>
          <p:nvPr/>
        </p:nvSpPr>
        <p:spPr>
          <a:xfrm>
            <a:off x="14847933" y="7527901"/>
            <a:ext cx="21717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51A"/>
              </a:buClr>
              <a:buSzPts val="3000"/>
              <a:buFont typeface="Raleway"/>
              <a:buNone/>
            </a:pPr>
            <a:r>
              <a:rPr b="1" i="0" lang="en-US" sz="30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30m</a:t>
            </a:r>
            <a:endParaRPr b="0" i="0" sz="3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5"/>
          <p:cNvSpPr/>
          <p:nvPr/>
        </p:nvSpPr>
        <p:spPr>
          <a:xfrm>
            <a:off x="914330" y="9361638"/>
            <a:ext cx="16459340" cy="11206"/>
          </a:xfrm>
          <a:prstGeom prst="rect">
            <a:avLst/>
          </a:prstGeom>
          <a:solidFill>
            <a:srgbClr val="15151A">
              <a:alpha val="7843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0" name="Google Shape;100;p5" title="Logo Mukutu Green.png"/>
          <p:cNvPicPr preferRelativeResize="0"/>
          <p:nvPr/>
        </p:nvPicPr>
        <p:blipFill rotWithShape="1">
          <a:blip r:embed="rId3">
            <a:alphaModFix/>
          </a:blip>
          <a:srcRect b="0" l="807" r="797" t="0"/>
          <a:stretch/>
        </p:blipFill>
        <p:spPr>
          <a:xfrm>
            <a:off x="914330" y="9582255"/>
            <a:ext cx="1175918" cy="24758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5"/>
          <p:cNvSpPr/>
          <p:nvPr/>
        </p:nvSpPr>
        <p:spPr>
          <a:xfrm>
            <a:off x="13246403" y="9605192"/>
            <a:ext cx="4251084" cy="239806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D73"/>
              </a:buClr>
              <a:buSzPts val="1350"/>
              <a:buFont typeface="Raleway"/>
              <a:buNone/>
            </a:pPr>
            <a:r>
              <a:rPr b="0" i="0" lang="en-US" sz="1350" u="none" cap="none" strike="noStrike">
                <a:solidFill>
                  <a:srgbClr val="386167"/>
                </a:solidFill>
                <a:latin typeface="Raleway"/>
                <a:ea typeface="Raleway"/>
                <a:cs typeface="Raleway"/>
                <a:sym typeface="Raleway"/>
              </a:rPr>
              <a:t>RELATÓRIO DE MANUTENÇÃO · MWM</a:t>
            </a:r>
            <a:endParaRPr b="0" i="0" sz="1350" u="none" cap="none" strike="noStrike">
              <a:solidFill>
                <a:srgbClr val="38616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6F6F6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6"/>
          <p:cNvSpPr/>
          <p:nvPr/>
        </p:nvSpPr>
        <p:spPr>
          <a:xfrm>
            <a:off x="914330" y="838165"/>
            <a:ext cx="16953120" cy="374276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86167"/>
              </a:buClr>
              <a:buSzPts val="1800"/>
              <a:buFont typeface="Raleway"/>
              <a:buNone/>
            </a:pPr>
            <a:r>
              <a:rPr b="1" i="0" lang="en-US" sz="1800" u="none" cap="none" strike="noStrike">
                <a:solidFill>
                  <a:srgbClr val="386167"/>
                </a:solidFill>
                <a:latin typeface="Raleway"/>
                <a:ea typeface="Raleway"/>
                <a:cs typeface="Raleway"/>
                <a:sym typeface="Raleway"/>
              </a:rPr>
              <a:t>VISÃO GERAL · AGOSTO 2026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6"/>
          <p:cNvSpPr/>
          <p:nvPr/>
        </p:nvSpPr>
        <p:spPr>
          <a:xfrm>
            <a:off x="914330" y="1326671"/>
            <a:ext cx="16953120" cy="1629335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15151A"/>
              </a:buClr>
              <a:buSzPts val="6600"/>
              <a:buFont typeface="Raleway"/>
              <a:buNone/>
            </a:pPr>
            <a:r>
              <a:rPr b="1" i="0" lang="en-US" sz="66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Um panorama </a:t>
            </a:r>
            <a:r>
              <a:rPr b="1" i="0" lang="en-US" sz="6600" u="none" cap="none" strike="noStrike">
                <a:solidFill>
                  <a:srgbClr val="386167"/>
                </a:solidFill>
                <a:latin typeface="Raleway"/>
                <a:ea typeface="Raleway"/>
                <a:cs typeface="Raleway"/>
                <a:sym typeface="Raleway"/>
              </a:rPr>
              <a:t>do mês.</a:t>
            </a:r>
            <a:endParaRPr b="0" i="0" sz="6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Google Shape;109;p6"/>
          <p:cNvSpPr/>
          <p:nvPr/>
        </p:nvSpPr>
        <p:spPr>
          <a:xfrm>
            <a:off x="914330" y="3527402"/>
            <a:ext cx="6589058" cy="5159433"/>
          </a:xfrm>
          <a:prstGeom prst="roundRect">
            <a:avLst>
              <a:gd fmla="val 5908" name="adj"/>
            </a:avLst>
          </a:prstGeom>
          <a:solidFill>
            <a:srgbClr val="15151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6"/>
          <p:cNvSpPr/>
          <p:nvPr/>
        </p:nvSpPr>
        <p:spPr>
          <a:xfrm>
            <a:off x="5194977" y="2003402"/>
            <a:ext cx="3451411" cy="3451411"/>
          </a:xfrm>
          <a:prstGeom prst="ellipse">
            <a:avLst/>
          </a:prstGeom>
          <a:noFill/>
          <a:ln cap="flat" cmpd="sng" w="11200">
            <a:solidFill>
              <a:srgbClr val="EAE5D3">
                <a:alpha val="12157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6"/>
          <p:cNvSpPr/>
          <p:nvPr/>
        </p:nvSpPr>
        <p:spPr>
          <a:xfrm>
            <a:off x="1371495" y="3984566"/>
            <a:ext cx="5844970" cy="262218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DD71"/>
              </a:buClr>
              <a:buSzPts val="1500"/>
              <a:buFont typeface="Raleway"/>
              <a:buNone/>
            </a:pPr>
            <a:r>
              <a:rPr b="1" i="0" lang="en-US" sz="1500" u="none" cap="none" strike="noStrike">
                <a:solidFill>
                  <a:srgbClr val="F5DD71"/>
                </a:solidFill>
                <a:latin typeface="Raleway"/>
                <a:ea typeface="Raleway"/>
                <a:cs typeface="Raleway"/>
                <a:sym typeface="Raleway"/>
              </a:rPr>
              <a:t>HORAS UTILIZADAS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" name="Google Shape;112;p6"/>
          <p:cNvSpPr/>
          <p:nvPr/>
        </p:nvSpPr>
        <p:spPr>
          <a:xfrm>
            <a:off x="1371495" y="4437179"/>
            <a:ext cx="5844970" cy="1013012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EAE5D3"/>
              </a:buClr>
              <a:buSzPts val="8100"/>
              <a:buFont typeface="Raleway"/>
              <a:buNone/>
            </a:pPr>
            <a:r>
              <a:rPr b="1" i="0" lang="en-US" sz="8100" u="none" cap="none" strike="noStrike">
                <a:solidFill>
                  <a:srgbClr val="EAE5D3"/>
                </a:solidFill>
                <a:latin typeface="Raleway"/>
                <a:ea typeface="Raleway"/>
                <a:cs typeface="Raleway"/>
                <a:sym typeface="Raleway"/>
              </a:rPr>
              <a:t>18h 34m</a:t>
            </a:r>
            <a:endParaRPr b="0" i="0" sz="81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6"/>
          <p:cNvSpPr/>
          <p:nvPr/>
        </p:nvSpPr>
        <p:spPr>
          <a:xfrm>
            <a:off x="1371495" y="5602591"/>
            <a:ext cx="3531870" cy="1203512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EAE5D3"/>
              </a:buClr>
              <a:buSzPts val="1650"/>
              <a:buFont typeface="Raleway"/>
              <a:buNone/>
            </a:pPr>
            <a:r>
              <a:rPr b="0" i="0" lang="en-US" sz="1650" u="none" cap="none" strike="noStrike">
                <a:solidFill>
                  <a:srgbClr val="EAE5D3"/>
                </a:solidFill>
                <a:latin typeface="Raleway"/>
                <a:ea typeface="Raleway"/>
                <a:cs typeface="Raleway"/>
                <a:sym typeface="Raleway"/>
              </a:rPr>
              <a:t>Tempo total investido em manutenção, evolução e suporte ao site da MWM no mês de Agosto.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Google Shape;114;p6"/>
          <p:cNvSpPr/>
          <p:nvPr/>
        </p:nvSpPr>
        <p:spPr>
          <a:xfrm rot="2700000">
            <a:off x="1366732" y="8076429"/>
            <a:ext cx="104775" cy="104775"/>
          </a:xfrm>
          <a:prstGeom prst="roundRect">
            <a:avLst>
              <a:gd fmla="val 18182" name="adj"/>
            </a:avLst>
          </a:prstGeom>
          <a:solidFill>
            <a:srgbClr val="F5DD7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6"/>
          <p:cNvSpPr/>
          <p:nvPr/>
        </p:nvSpPr>
        <p:spPr>
          <a:xfrm>
            <a:off x="1561995" y="8027963"/>
            <a:ext cx="2438715" cy="239806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E5D3"/>
              </a:buClr>
              <a:buSzPts val="1350"/>
              <a:buFont typeface="Raleway"/>
              <a:buNone/>
            </a:pPr>
            <a:r>
              <a:rPr b="1" i="0" lang="en-US" sz="1350" u="none" cap="none" strike="noStrike">
                <a:solidFill>
                  <a:srgbClr val="EAE5D3"/>
                </a:solidFill>
                <a:latin typeface="Raleway"/>
                <a:ea typeface="Raleway"/>
                <a:cs typeface="Raleway"/>
                <a:sym typeface="Raleway"/>
              </a:rPr>
              <a:t>6 TAREFAS CONCLUÍDAS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" name="Google Shape;116;p6"/>
          <p:cNvSpPr/>
          <p:nvPr/>
        </p:nvSpPr>
        <p:spPr>
          <a:xfrm>
            <a:off x="7731883" y="3527402"/>
            <a:ext cx="4706645" cy="5159433"/>
          </a:xfrm>
          <a:prstGeom prst="roundRect">
            <a:avLst>
              <a:gd fmla="val 6476" name="adj"/>
            </a:avLst>
          </a:prstGeom>
          <a:solidFill>
            <a:srgbClr val="FFFFFF"/>
          </a:solidFill>
          <a:ln cap="flat" cmpd="sng" w="11200">
            <a:solidFill>
              <a:srgbClr val="15151A">
                <a:alpha val="5882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" name="Google Shape;117;p6"/>
          <p:cNvSpPr/>
          <p:nvPr/>
        </p:nvSpPr>
        <p:spPr>
          <a:xfrm>
            <a:off x="8200254" y="3995772"/>
            <a:ext cx="3883001" cy="262218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86167"/>
              </a:buClr>
              <a:buSzPts val="1500"/>
              <a:buFont typeface="Raleway"/>
              <a:buNone/>
            </a:pPr>
            <a:r>
              <a:rPr b="1" i="0" lang="en-US" sz="1500" u="none" cap="none" strike="noStrike">
                <a:solidFill>
                  <a:srgbClr val="386167"/>
                </a:solidFill>
                <a:latin typeface="Raleway"/>
                <a:ea typeface="Raleway"/>
                <a:cs typeface="Raleway"/>
                <a:sym typeface="Raleway"/>
              </a:rPr>
              <a:t>FRANQUIA MENSAL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6"/>
          <p:cNvSpPr/>
          <p:nvPr/>
        </p:nvSpPr>
        <p:spPr>
          <a:xfrm>
            <a:off x="8200254" y="4448385"/>
            <a:ext cx="3883001" cy="833718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15151A"/>
              </a:buClr>
              <a:buSzPts val="6600"/>
              <a:buFont typeface="Raleway"/>
              <a:buNone/>
            </a:pPr>
            <a:r>
              <a:rPr b="1" i="0" lang="en-US" sz="66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08h</a:t>
            </a:r>
            <a:endParaRPr b="0" i="0" sz="6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6"/>
          <p:cNvSpPr/>
          <p:nvPr/>
        </p:nvSpPr>
        <p:spPr>
          <a:xfrm>
            <a:off x="8200254" y="5434503"/>
            <a:ext cx="3531870" cy="620806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15151A"/>
              </a:buClr>
              <a:buSzPts val="1650"/>
              <a:buFont typeface="Raleway"/>
              <a:buNone/>
            </a:pPr>
            <a:r>
              <a:rPr b="0" i="0" lang="en-US" sz="165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Volume contratado para o período.</a:t>
            </a:r>
            <a:endParaRPr b="0" i="0" sz="16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6"/>
          <p:cNvSpPr/>
          <p:nvPr/>
        </p:nvSpPr>
        <p:spPr>
          <a:xfrm rot="2700000">
            <a:off x="8195492" y="8065223"/>
            <a:ext cx="104775" cy="104775"/>
          </a:xfrm>
          <a:prstGeom prst="roundRect">
            <a:avLst>
              <a:gd fmla="val 18182" name="adj"/>
            </a:avLst>
          </a:prstGeom>
          <a:solidFill>
            <a:srgbClr val="38616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6"/>
          <p:cNvSpPr/>
          <p:nvPr/>
        </p:nvSpPr>
        <p:spPr>
          <a:xfrm>
            <a:off x="8390754" y="8016758"/>
            <a:ext cx="2053863" cy="239806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51A"/>
              </a:buClr>
              <a:buSzPts val="1350"/>
              <a:buFont typeface="Raleway"/>
              <a:buNone/>
            </a:pPr>
            <a:r>
              <a:rPr b="1" i="0" lang="en-US" sz="135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CONTRATO VIGENTE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6"/>
          <p:cNvSpPr/>
          <p:nvPr/>
        </p:nvSpPr>
        <p:spPr>
          <a:xfrm>
            <a:off x="12667023" y="3527402"/>
            <a:ext cx="4706645" cy="5159433"/>
          </a:xfrm>
          <a:prstGeom prst="roundRect">
            <a:avLst>
              <a:gd fmla="val 6476" name="adj"/>
            </a:avLst>
          </a:prstGeom>
          <a:solidFill>
            <a:srgbClr val="38616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6"/>
          <p:cNvSpPr/>
          <p:nvPr/>
        </p:nvSpPr>
        <p:spPr>
          <a:xfrm>
            <a:off x="11905023" y="7330923"/>
            <a:ext cx="2308412" cy="2308412"/>
          </a:xfrm>
          <a:prstGeom prst="ellipse">
            <a:avLst/>
          </a:prstGeom>
          <a:noFill/>
          <a:ln cap="flat" cmpd="sng" w="11200">
            <a:solidFill>
              <a:srgbClr val="EAE5D3">
                <a:alpha val="12157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6"/>
          <p:cNvSpPr/>
          <p:nvPr/>
        </p:nvSpPr>
        <p:spPr>
          <a:xfrm>
            <a:off x="13124188" y="3984566"/>
            <a:ext cx="3906085" cy="262218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DD71"/>
              </a:buClr>
              <a:buSzPts val="1500"/>
              <a:buFont typeface="Raleway"/>
              <a:buNone/>
            </a:pPr>
            <a:r>
              <a:rPr b="1" i="0" lang="en-US" sz="1500" u="none" cap="none" strike="noStrike">
                <a:solidFill>
                  <a:srgbClr val="F5DD71"/>
                </a:solidFill>
                <a:latin typeface="Raleway"/>
                <a:ea typeface="Raleway"/>
                <a:cs typeface="Raleway"/>
                <a:sym typeface="Raleway"/>
              </a:rPr>
              <a:t>SALDO EXCEDENTE</a:t>
            </a:r>
            <a:endParaRPr b="0" i="0" sz="15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6"/>
          <p:cNvSpPr/>
          <p:nvPr/>
        </p:nvSpPr>
        <p:spPr>
          <a:xfrm>
            <a:off x="13124188" y="4437179"/>
            <a:ext cx="3906085" cy="833718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EAE5D3"/>
              </a:buClr>
              <a:buSzPts val="6600"/>
              <a:buFont typeface="Raleway"/>
              <a:buNone/>
            </a:pPr>
            <a:r>
              <a:rPr b="1" i="0" lang="en-US" sz="6600" u="none" cap="none" strike="noStrike">
                <a:solidFill>
                  <a:srgbClr val="EAE5D3"/>
                </a:solidFill>
                <a:latin typeface="Raleway"/>
                <a:ea typeface="Raleway"/>
                <a:cs typeface="Raleway"/>
                <a:sym typeface="Raleway"/>
              </a:rPr>
              <a:t>10h 34m</a:t>
            </a:r>
            <a:endParaRPr b="0" i="0" sz="6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6"/>
          <p:cNvSpPr/>
          <p:nvPr/>
        </p:nvSpPr>
        <p:spPr>
          <a:xfrm>
            <a:off x="13124188" y="5423296"/>
            <a:ext cx="3531870" cy="912159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EAE5D3"/>
              </a:buClr>
              <a:buSzPts val="1650"/>
              <a:buFont typeface="Raleway"/>
              <a:buNone/>
            </a:pPr>
            <a:r>
              <a:rPr b="0" i="0" lang="en-US" sz="1650" u="none" cap="none" strike="noStrike">
                <a:solidFill>
                  <a:srgbClr val="EAE5D3"/>
                </a:solidFill>
                <a:latin typeface="Calibri"/>
                <a:ea typeface="Calibri"/>
                <a:cs typeface="Calibri"/>
                <a:sym typeface="Calibri"/>
              </a:rPr>
              <a:t>Contrato de Manutenção cumulativo.</a:t>
            </a:r>
            <a:endParaRPr b="0" i="0" sz="1650" u="none" cap="none" strike="noStrike">
              <a:solidFill>
                <a:srgbClr val="EAE5D3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"/>
          <p:cNvSpPr/>
          <p:nvPr/>
        </p:nvSpPr>
        <p:spPr>
          <a:xfrm rot="2700000">
            <a:off x="13119426" y="8076429"/>
            <a:ext cx="104775" cy="104775"/>
          </a:xfrm>
          <a:prstGeom prst="roundRect">
            <a:avLst>
              <a:gd fmla="val 18182" name="adj"/>
            </a:avLst>
          </a:prstGeom>
          <a:solidFill>
            <a:srgbClr val="F5DD7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6"/>
          <p:cNvSpPr/>
          <p:nvPr/>
        </p:nvSpPr>
        <p:spPr>
          <a:xfrm>
            <a:off x="13314688" y="8027963"/>
            <a:ext cx="1538568" cy="239806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E5D3"/>
              </a:buClr>
              <a:buSzPts val="1350"/>
              <a:buFont typeface="Raleway"/>
              <a:buNone/>
            </a:pPr>
            <a:r>
              <a:rPr b="1" i="0" lang="en-US" sz="1350" u="none" cap="none" strike="noStrike">
                <a:solidFill>
                  <a:srgbClr val="EAE5D3"/>
                </a:solidFill>
                <a:latin typeface="Raleway"/>
                <a:ea typeface="Raleway"/>
                <a:cs typeface="Raleway"/>
                <a:sym typeface="Raleway"/>
              </a:rPr>
              <a:t>A CONSOLIDAR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6"/>
          <p:cNvSpPr/>
          <p:nvPr/>
        </p:nvSpPr>
        <p:spPr>
          <a:xfrm>
            <a:off x="914330" y="9361638"/>
            <a:ext cx="16459340" cy="11206"/>
          </a:xfrm>
          <a:prstGeom prst="rect">
            <a:avLst/>
          </a:prstGeom>
          <a:solidFill>
            <a:srgbClr val="15151A">
              <a:alpha val="7843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130" name="Google Shape;130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330" y="9582255"/>
            <a:ext cx="1175917" cy="24758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6"/>
          <p:cNvSpPr/>
          <p:nvPr/>
        </p:nvSpPr>
        <p:spPr>
          <a:xfrm>
            <a:off x="13246403" y="9605192"/>
            <a:ext cx="4251084" cy="239806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D73"/>
              </a:buClr>
              <a:buSzPts val="1350"/>
              <a:buFont typeface="Raleway"/>
              <a:buNone/>
            </a:pPr>
            <a:r>
              <a:rPr b="0" i="0" lang="en-US" sz="1350" u="none" cap="none" strike="noStrike">
                <a:solidFill>
                  <a:srgbClr val="6A6D73"/>
                </a:solidFill>
                <a:latin typeface="Raleway"/>
                <a:ea typeface="Raleway"/>
                <a:cs typeface="Raleway"/>
                <a:sym typeface="Raleway"/>
              </a:rPr>
              <a:t>RELATÓRIO DE MANUTENÇÃO · MWM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2" name="Google Shape;132;p6" title="Logo Mukutu Green.png"/>
          <p:cNvPicPr preferRelativeResize="0"/>
          <p:nvPr/>
        </p:nvPicPr>
        <p:blipFill rotWithShape="1">
          <a:blip r:embed="rId4">
            <a:alphaModFix/>
          </a:blip>
          <a:srcRect b="0" l="807" r="797" t="0"/>
          <a:stretch/>
        </p:blipFill>
        <p:spPr>
          <a:xfrm>
            <a:off x="914330" y="9582255"/>
            <a:ext cx="1175918" cy="24758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6"/>
          <p:cNvSpPr/>
          <p:nvPr/>
        </p:nvSpPr>
        <p:spPr>
          <a:xfrm>
            <a:off x="13246403" y="9605192"/>
            <a:ext cx="4251000" cy="2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D73"/>
              </a:buClr>
              <a:buSzPts val="1350"/>
              <a:buFont typeface="Raleway"/>
              <a:buNone/>
            </a:pPr>
            <a:r>
              <a:rPr b="0" i="0" lang="en-US" sz="1350" u="none" cap="none" strike="noStrike">
                <a:solidFill>
                  <a:srgbClr val="386167"/>
                </a:solidFill>
                <a:latin typeface="Raleway"/>
                <a:ea typeface="Raleway"/>
                <a:cs typeface="Raleway"/>
                <a:sym typeface="Raleway"/>
              </a:rPr>
              <a:t>RELATÓRIO DE MANUTENÇÃO · MWM</a:t>
            </a:r>
            <a:endParaRPr b="0" i="0" sz="1350" u="none" cap="none" strike="noStrike">
              <a:solidFill>
                <a:srgbClr val="38616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6F6F6"/>
        </a:solidFill>
      </p:bgPr>
    </p:bg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7"/>
          <p:cNvSpPr/>
          <p:nvPr/>
        </p:nvSpPr>
        <p:spPr>
          <a:xfrm>
            <a:off x="914330" y="838165"/>
            <a:ext cx="16953000" cy="3744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86167"/>
              </a:buClr>
              <a:buSzPts val="1800"/>
              <a:buFont typeface="Raleway"/>
              <a:buNone/>
            </a:pPr>
            <a:r>
              <a:rPr b="1" i="0" lang="en-US" sz="1800" u="none" cap="none" strike="noStrike">
                <a:solidFill>
                  <a:srgbClr val="386167"/>
                </a:solidFill>
                <a:latin typeface="Raleway"/>
                <a:ea typeface="Raleway"/>
                <a:cs typeface="Raleway"/>
                <a:sym typeface="Raleway"/>
              </a:rPr>
              <a:t>VISÃO GERAL · AGOSTO 2026</a:t>
            </a:r>
            <a:endParaRPr b="0" i="0" sz="1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0" name="Google Shape;140;p7"/>
          <p:cNvSpPr/>
          <p:nvPr/>
        </p:nvSpPr>
        <p:spPr>
          <a:xfrm>
            <a:off x="914330" y="1326671"/>
            <a:ext cx="16953000" cy="1629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15151A"/>
              </a:buClr>
              <a:buSzPts val="6600"/>
              <a:buFont typeface="Raleway"/>
              <a:buNone/>
            </a:pPr>
            <a:r>
              <a:rPr b="1" i="0" lang="en-US" sz="66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Um panorama </a:t>
            </a:r>
            <a:r>
              <a:rPr b="1" i="0" lang="en-US" sz="6600" u="none" cap="none" strike="noStrike">
                <a:solidFill>
                  <a:srgbClr val="386167"/>
                </a:solidFill>
                <a:latin typeface="Raleway"/>
                <a:ea typeface="Raleway"/>
                <a:cs typeface="Raleway"/>
                <a:sym typeface="Raleway"/>
              </a:rPr>
              <a:t>do ano.</a:t>
            </a:r>
            <a:endParaRPr b="0" i="0" sz="6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7"/>
          <p:cNvSpPr/>
          <p:nvPr/>
        </p:nvSpPr>
        <p:spPr>
          <a:xfrm>
            <a:off x="914330" y="9361638"/>
            <a:ext cx="16459200" cy="11100"/>
          </a:xfrm>
          <a:prstGeom prst="rect">
            <a:avLst/>
          </a:prstGeom>
          <a:solidFill>
            <a:srgbClr val="15151A">
              <a:alpha val="7843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preencoded.png" id="142" name="Google Shape;142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330" y="9582255"/>
            <a:ext cx="1175917" cy="24758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7"/>
          <p:cNvSpPr/>
          <p:nvPr/>
        </p:nvSpPr>
        <p:spPr>
          <a:xfrm>
            <a:off x="13246403" y="9605192"/>
            <a:ext cx="4251000" cy="2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D73"/>
              </a:buClr>
              <a:buSzPts val="1350"/>
              <a:buFont typeface="Raleway"/>
              <a:buNone/>
            </a:pPr>
            <a:r>
              <a:rPr b="0" i="0" lang="en-US" sz="1350" u="none" cap="none" strike="noStrike">
                <a:solidFill>
                  <a:srgbClr val="6A6D73"/>
                </a:solidFill>
                <a:latin typeface="Raleway"/>
                <a:ea typeface="Raleway"/>
                <a:cs typeface="Raleway"/>
                <a:sym typeface="Raleway"/>
              </a:rPr>
              <a:t>RELATÓRIO DE MANUTENÇÃO · MWM</a:t>
            </a:r>
            <a:endParaRPr b="0" i="0" sz="135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4" name="Google Shape;144;p7"/>
          <p:cNvGrpSpPr/>
          <p:nvPr/>
        </p:nvGrpSpPr>
        <p:grpSpPr>
          <a:xfrm>
            <a:off x="914275" y="2461150"/>
            <a:ext cx="16459300" cy="2418952"/>
            <a:chOff x="914330" y="4600000"/>
            <a:chExt cx="16459300" cy="1660000"/>
          </a:xfrm>
        </p:grpSpPr>
        <p:sp>
          <p:nvSpPr>
            <p:cNvPr id="145" name="Google Shape;145;p7"/>
            <p:cNvSpPr/>
            <p:nvPr/>
          </p:nvSpPr>
          <p:spPr>
            <a:xfrm>
              <a:off x="914330" y="4600000"/>
              <a:ext cx="16459200" cy="11100"/>
            </a:xfrm>
            <a:prstGeom prst="rect">
              <a:avLst/>
            </a:prstGeom>
            <a:solidFill>
              <a:srgbClr val="15151A">
                <a:alpha val="7843"/>
              </a:srgbClr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7"/>
            <p:cNvSpPr/>
            <p:nvPr/>
          </p:nvSpPr>
          <p:spPr>
            <a:xfrm>
              <a:off x="914330" y="4760000"/>
              <a:ext cx="5300100" cy="1500000"/>
            </a:xfrm>
            <a:prstGeom prst="roundRect">
              <a:avLst>
                <a:gd fmla="val 20000" name="adj"/>
              </a:avLst>
            </a:prstGeom>
            <a:solidFill>
              <a:srgbClr val="15151A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7"/>
            <p:cNvSpPr/>
            <p:nvPr/>
          </p:nvSpPr>
          <p:spPr>
            <a:xfrm>
              <a:off x="1100000" y="4830000"/>
              <a:ext cx="4899900" cy="27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5400" lIns="25400" spcFirstLastPara="1" rIns="25400" wrap="square" tIns="254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1" i="0" lang="en-US" sz="1200" u="none" cap="none" strike="noStrike">
                  <a:solidFill>
                    <a:srgbClr val="F5DD71"/>
                  </a:solidFill>
                  <a:latin typeface="Raleway"/>
                  <a:ea typeface="Raleway"/>
                  <a:cs typeface="Raleway"/>
                  <a:sym typeface="Raleway"/>
                </a:rPr>
                <a:t>TOTAL CONTRATADO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7"/>
            <p:cNvSpPr/>
            <p:nvPr/>
          </p:nvSpPr>
          <p:spPr>
            <a:xfrm>
              <a:off x="1100000" y="5100000"/>
              <a:ext cx="4899900" cy="60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5400" lIns="25400" spcFirstLastPara="1" rIns="25400" wrap="square" tIns="254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r>
                <a:rPr b="1" i="0" lang="en-US" sz="3600" u="none" cap="none" strike="noStrike">
                  <a:solidFill>
                    <a:srgbClr val="EAE5D3"/>
                  </a:solidFill>
                  <a:latin typeface="Raleway"/>
                  <a:ea typeface="Raleway"/>
                  <a:cs typeface="Raleway"/>
                  <a:sym typeface="Raleway"/>
                </a:rPr>
                <a:t>96h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7"/>
            <p:cNvSpPr/>
            <p:nvPr/>
          </p:nvSpPr>
          <p:spPr>
            <a:xfrm>
              <a:off x="1100000" y="5700000"/>
              <a:ext cx="4899900" cy="26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5400" lIns="25400" spcFirstLastPara="1" rIns="25400" wrap="square" tIns="254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6A6D73"/>
                  </a:solidFill>
                  <a:latin typeface="Raleway"/>
                  <a:ea typeface="Raleway"/>
                  <a:cs typeface="Raleway"/>
                  <a:sym typeface="Raleway"/>
                </a:rPr>
                <a:t>Franquia: 8h/mês · 12 meses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7"/>
            <p:cNvSpPr/>
            <p:nvPr/>
          </p:nvSpPr>
          <p:spPr>
            <a:xfrm>
              <a:off x="6514330" y="4760000"/>
              <a:ext cx="5300100" cy="1500000"/>
            </a:xfrm>
            <a:prstGeom prst="roundRect">
              <a:avLst>
                <a:gd fmla="val 20000" name="adj"/>
              </a:avLst>
            </a:prstGeom>
            <a:solidFill>
              <a:srgbClr val="386167"/>
            </a:solidFill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7"/>
            <p:cNvSpPr/>
            <p:nvPr/>
          </p:nvSpPr>
          <p:spPr>
            <a:xfrm>
              <a:off x="6700000" y="4830000"/>
              <a:ext cx="4899900" cy="27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5400" lIns="25400" spcFirstLastPara="1" rIns="25400" wrap="square" tIns="254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1" i="0" lang="en-US" sz="1200" u="none" cap="none" strike="noStrike">
                  <a:solidFill>
                    <a:srgbClr val="F5DD71"/>
                  </a:solidFill>
                  <a:latin typeface="Raleway"/>
                  <a:ea typeface="Raleway"/>
                  <a:cs typeface="Raleway"/>
                  <a:sym typeface="Raleway"/>
                </a:rPr>
                <a:t>TOTAL USADO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7"/>
            <p:cNvSpPr/>
            <p:nvPr/>
          </p:nvSpPr>
          <p:spPr>
            <a:xfrm>
              <a:off x="6700000" y="5100000"/>
              <a:ext cx="4899900" cy="60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5400" lIns="25400" spcFirstLastPara="1" rIns="25400" wrap="square" tIns="254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r>
                <a:rPr b="1" i="0" lang="en-US" sz="3600" u="none" cap="none" strike="noStrike">
                  <a:solidFill>
                    <a:srgbClr val="F5DD71"/>
                  </a:solidFill>
                  <a:latin typeface="Raleway"/>
                  <a:ea typeface="Raleway"/>
                  <a:cs typeface="Raleway"/>
                  <a:sym typeface="Raleway"/>
                </a:rPr>
                <a:t>98h32m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7"/>
            <p:cNvSpPr/>
            <p:nvPr/>
          </p:nvSpPr>
          <p:spPr>
            <a:xfrm>
              <a:off x="6700000" y="5700000"/>
              <a:ext cx="4899900" cy="26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5400" lIns="25400" spcFirstLastPara="1" rIns="25400" wrap="square" tIns="254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EAE5D3"/>
                  </a:solidFill>
                  <a:latin typeface="Raleway"/>
                  <a:ea typeface="Raleway"/>
                  <a:cs typeface="Raleway"/>
                  <a:sym typeface="Raleway"/>
                </a:rPr>
                <a:t>102,6% do contrato consumido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7"/>
            <p:cNvSpPr/>
            <p:nvPr/>
          </p:nvSpPr>
          <p:spPr>
            <a:xfrm>
              <a:off x="12114330" y="4760000"/>
              <a:ext cx="5259300" cy="1500000"/>
            </a:xfrm>
            <a:prstGeom prst="roundRect">
              <a:avLst>
                <a:gd fmla="val 20000" name="adj"/>
              </a:avLst>
            </a:prstGeom>
            <a:solidFill>
              <a:srgbClr val="FFFFFF"/>
            </a:solidFill>
            <a:ln cap="flat" cmpd="sng" w="11200">
              <a:solidFill>
                <a:srgbClr val="15151A">
                  <a:alpha val="5882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7"/>
            <p:cNvSpPr/>
            <p:nvPr/>
          </p:nvSpPr>
          <p:spPr>
            <a:xfrm>
              <a:off x="12300000" y="4830000"/>
              <a:ext cx="4899900" cy="27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5400" lIns="25400" spcFirstLastPara="1" rIns="25400" wrap="square" tIns="254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r>
                <a:rPr b="1" i="0" lang="en-US" sz="1200" u="none" cap="none" strike="noStrike">
                  <a:solidFill>
                    <a:srgbClr val="386167"/>
                  </a:solidFill>
                  <a:latin typeface="Raleway"/>
                  <a:ea typeface="Raleway"/>
                  <a:cs typeface="Raleway"/>
                  <a:sym typeface="Raleway"/>
                </a:rPr>
                <a:t>SALDO DISPONÍVEL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7"/>
            <p:cNvSpPr/>
            <p:nvPr/>
          </p:nvSpPr>
          <p:spPr>
            <a:xfrm>
              <a:off x="12300000" y="5100000"/>
              <a:ext cx="4899900" cy="60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5400" lIns="25400" spcFirstLastPara="1" rIns="25400" wrap="square" tIns="254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600"/>
                <a:buFont typeface="Arial"/>
                <a:buNone/>
              </a:pPr>
              <a:r>
                <a:rPr b="1" i="0" lang="en-US" sz="3600" u="none" cap="none" strike="noStrike">
                  <a:solidFill>
                    <a:srgbClr val="386167"/>
                  </a:solidFill>
                  <a:latin typeface="Raleway"/>
                  <a:ea typeface="Raleway"/>
                  <a:cs typeface="Raleway"/>
                  <a:sym typeface="Raleway"/>
                </a:rPr>
                <a:t>0h00m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7"/>
            <p:cNvSpPr/>
            <p:nvPr/>
          </p:nvSpPr>
          <p:spPr>
            <a:xfrm>
              <a:off x="12300000" y="5700000"/>
              <a:ext cx="4899900" cy="26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5400" lIns="25400" spcFirstLastPara="1" rIns="25400" wrap="square" tIns="254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100"/>
                <a:buFont typeface="Arial"/>
                <a:buNone/>
              </a:pPr>
              <a:r>
                <a:rPr b="0" i="0" lang="en-US" sz="1100" u="none" cap="none" strike="noStrike">
                  <a:solidFill>
                    <a:srgbClr val="6A6D73"/>
                  </a:solidFill>
                  <a:latin typeface="Raleway"/>
                  <a:ea typeface="Raleway"/>
                  <a:cs typeface="Raleway"/>
                  <a:sym typeface="Raleway"/>
                </a:rPr>
                <a:t>Franquia anual esgotada · Fev/26 a Jan/27</a:t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58" name="Google Shape;158;p7"/>
          <p:cNvSpPr/>
          <p:nvPr/>
        </p:nvSpPr>
        <p:spPr>
          <a:xfrm>
            <a:off x="914330" y="5222246"/>
            <a:ext cx="16953000" cy="1629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rgbClr val="15151A"/>
              </a:buClr>
              <a:buSzPts val="6600"/>
              <a:buFont typeface="Raleway"/>
              <a:buNone/>
            </a:pPr>
            <a:r>
              <a:rPr b="1" i="0" lang="en-US" sz="66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Um panorama </a:t>
            </a:r>
            <a:r>
              <a:rPr b="1" i="0" lang="en-US" sz="6600" u="none" cap="none" strike="noStrike">
                <a:solidFill>
                  <a:srgbClr val="386167"/>
                </a:solidFill>
                <a:latin typeface="Raleway"/>
                <a:ea typeface="Raleway"/>
                <a:cs typeface="Raleway"/>
                <a:sym typeface="Raleway"/>
              </a:rPr>
              <a:t>mês a mês.</a:t>
            </a:r>
            <a:endParaRPr b="0" i="0" sz="66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7"/>
          <p:cNvSpPr/>
          <p:nvPr/>
        </p:nvSpPr>
        <p:spPr>
          <a:xfrm>
            <a:off x="914330" y="9361638"/>
            <a:ext cx="16459200" cy="11100"/>
          </a:xfrm>
          <a:prstGeom prst="rect">
            <a:avLst/>
          </a:prstGeom>
          <a:solidFill>
            <a:srgbClr val="15151A">
              <a:alpha val="7843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7"/>
          <p:cNvSpPr/>
          <p:nvPr/>
        </p:nvSpPr>
        <p:spPr>
          <a:xfrm>
            <a:off x="914400" y="6372276"/>
            <a:ext cx="3663300" cy="790500"/>
          </a:xfrm>
          <a:prstGeom prst="roundRect">
            <a:avLst>
              <a:gd fmla="val 20000" name="adj"/>
            </a:avLst>
          </a:prstGeom>
          <a:solidFill>
            <a:srgbClr val="FFFFFF"/>
          </a:solidFill>
          <a:ln cap="flat" cmpd="sng" w="11200">
            <a:solidFill>
              <a:srgbClr val="15151A">
                <a:alpha val="5882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1" name="Google Shape;161;p7"/>
          <p:cNvSpPr/>
          <p:nvPr/>
        </p:nvSpPr>
        <p:spPr>
          <a:xfrm>
            <a:off x="1045196" y="6409163"/>
            <a:ext cx="3374400" cy="1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6A6D73"/>
                </a:solidFill>
                <a:latin typeface="Raleway"/>
                <a:ea typeface="Raleway"/>
                <a:cs typeface="Raleway"/>
                <a:sym typeface="Raleway"/>
              </a:rPr>
              <a:t>Fevereiro/2026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7"/>
          <p:cNvSpPr/>
          <p:nvPr/>
        </p:nvSpPr>
        <p:spPr>
          <a:xfrm>
            <a:off x="1045196" y="6567252"/>
            <a:ext cx="3374400" cy="2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0h00m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7"/>
          <p:cNvSpPr/>
          <p:nvPr/>
        </p:nvSpPr>
        <p:spPr>
          <a:xfrm>
            <a:off x="5153758" y="6372274"/>
            <a:ext cx="3663300" cy="790500"/>
          </a:xfrm>
          <a:prstGeom prst="roundRect">
            <a:avLst>
              <a:gd fmla="val 20000" name="adj"/>
            </a:avLst>
          </a:prstGeom>
          <a:solidFill>
            <a:srgbClr val="FFFFFF"/>
          </a:solidFill>
          <a:ln cap="flat" cmpd="sng" w="11200">
            <a:solidFill>
              <a:srgbClr val="15151A">
                <a:alpha val="5882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7"/>
          <p:cNvSpPr/>
          <p:nvPr/>
        </p:nvSpPr>
        <p:spPr>
          <a:xfrm>
            <a:off x="5284554" y="6409162"/>
            <a:ext cx="3374400" cy="1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6A6D73"/>
                </a:solidFill>
                <a:latin typeface="Raleway"/>
                <a:ea typeface="Raleway"/>
                <a:cs typeface="Raleway"/>
                <a:sym typeface="Raleway"/>
              </a:rPr>
              <a:t>Maio/2026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7"/>
          <p:cNvSpPr/>
          <p:nvPr/>
        </p:nvSpPr>
        <p:spPr>
          <a:xfrm>
            <a:off x="5284554" y="6567250"/>
            <a:ext cx="3374400" cy="2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21h04m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7"/>
          <p:cNvSpPr/>
          <p:nvPr/>
        </p:nvSpPr>
        <p:spPr>
          <a:xfrm>
            <a:off x="9431978" y="6372274"/>
            <a:ext cx="3663300" cy="790500"/>
          </a:xfrm>
          <a:prstGeom prst="roundRect">
            <a:avLst>
              <a:gd fmla="val 20000" name="adj"/>
            </a:avLst>
          </a:prstGeom>
          <a:solidFill>
            <a:srgbClr val="FFFFFF"/>
          </a:solidFill>
          <a:ln cap="flat" cmpd="sng" w="11200">
            <a:solidFill>
              <a:srgbClr val="15151A">
                <a:alpha val="5882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7"/>
          <p:cNvSpPr/>
          <p:nvPr/>
        </p:nvSpPr>
        <p:spPr>
          <a:xfrm>
            <a:off x="9562774" y="6409162"/>
            <a:ext cx="3374400" cy="1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6A6D73"/>
                </a:solidFill>
                <a:latin typeface="Raleway"/>
                <a:ea typeface="Raleway"/>
                <a:cs typeface="Raleway"/>
                <a:sym typeface="Raleway"/>
              </a:rPr>
              <a:t>Agosto/2026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7"/>
          <p:cNvSpPr/>
          <p:nvPr/>
        </p:nvSpPr>
        <p:spPr>
          <a:xfrm>
            <a:off x="9562774" y="6567250"/>
            <a:ext cx="3374400" cy="2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18h34m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7"/>
          <p:cNvSpPr/>
          <p:nvPr/>
        </p:nvSpPr>
        <p:spPr>
          <a:xfrm>
            <a:off x="13710213" y="6372274"/>
            <a:ext cx="3663300" cy="790500"/>
          </a:xfrm>
          <a:prstGeom prst="roundRect">
            <a:avLst>
              <a:gd fmla="val 20000" name="adj"/>
            </a:avLst>
          </a:prstGeom>
          <a:solidFill>
            <a:srgbClr val="FFFFFF"/>
          </a:solidFill>
          <a:ln cap="flat" cmpd="sng" w="11200">
            <a:solidFill>
              <a:srgbClr val="15151A">
                <a:alpha val="5882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7"/>
          <p:cNvSpPr/>
          <p:nvPr/>
        </p:nvSpPr>
        <p:spPr>
          <a:xfrm>
            <a:off x="13841008" y="6409162"/>
            <a:ext cx="3374400" cy="1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6A6D73"/>
                </a:solidFill>
                <a:latin typeface="Raleway"/>
                <a:ea typeface="Raleway"/>
                <a:cs typeface="Raleway"/>
                <a:sym typeface="Raleway"/>
              </a:rPr>
              <a:t>Novembro/2026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7"/>
          <p:cNvSpPr/>
          <p:nvPr/>
        </p:nvSpPr>
        <p:spPr>
          <a:xfrm>
            <a:off x="13841008" y="6567250"/>
            <a:ext cx="3374400" cy="2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0h00m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7"/>
          <p:cNvSpPr/>
          <p:nvPr/>
        </p:nvSpPr>
        <p:spPr>
          <a:xfrm>
            <a:off x="914488" y="7447737"/>
            <a:ext cx="3663300" cy="790500"/>
          </a:xfrm>
          <a:prstGeom prst="roundRect">
            <a:avLst>
              <a:gd fmla="val 20000" name="adj"/>
            </a:avLst>
          </a:prstGeom>
          <a:solidFill>
            <a:srgbClr val="FFFFFF"/>
          </a:solidFill>
          <a:ln cap="flat" cmpd="sng" w="11200">
            <a:solidFill>
              <a:srgbClr val="15151A">
                <a:alpha val="5882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7"/>
          <p:cNvSpPr/>
          <p:nvPr/>
        </p:nvSpPr>
        <p:spPr>
          <a:xfrm>
            <a:off x="1045283" y="7484624"/>
            <a:ext cx="3374400" cy="1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6A6D73"/>
                </a:solidFill>
                <a:latin typeface="Raleway"/>
                <a:ea typeface="Raleway"/>
                <a:cs typeface="Raleway"/>
                <a:sym typeface="Raleway"/>
              </a:rPr>
              <a:t>Março/2026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7"/>
          <p:cNvSpPr/>
          <p:nvPr/>
        </p:nvSpPr>
        <p:spPr>
          <a:xfrm>
            <a:off x="1045283" y="7642713"/>
            <a:ext cx="3374400" cy="2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9h35m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7"/>
          <p:cNvSpPr/>
          <p:nvPr/>
        </p:nvSpPr>
        <p:spPr>
          <a:xfrm>
            <a:off x="5153845" y="7447735"/>
            <a:ext cx="3663300" cy="790500"/>
          </a:xfrm>
          <a:prstGeom prst="roundRect">
            <a:avLst>
              <a:gd fmla="val 20000" name="adj"/>
            </a:avLst>
          </a:prstGeom>
          <a:solidFill>
            <a:srgbClr val="FFFFFF"/>
          </a:solidFill>
          <a:ln cap="flat" cmpd="sng" w="11200">
            <a:solidFill>
              <a:srgbClr val="15151A">
                <a:alpha val="5882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7"/>
          <p:cNvSpPr/>
          <p:nvPr/>
        </p:nvSpPr>
        <p:spPr>
          <a:xfrm>
            <a:off x="5284641" y="7484623"/>
            <a:ext cx="3374400" cy="1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6A6D73"/>
                </a:solidFill>
                <a:latin typeface="Raleway"/>
                <a:ea typeface="Raleway"/>
                <a:cs typeface="Raleway"/>
                <a:sym typeface="Raleway"/>
              </a:rPr>
              <a:t>Junho/2026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7" name="Google Shape;177;p7"/>
          <p:cNvSpPr/>
          <p:nvPr/>
        </p:nvSpPr>
        <p:spPr>
          <a:xfrm>
            <a:off x="5284641" y="7642711"/>
            <a:ext cx="3374400" cy="2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9h55m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7"/>
          <p:cNvSpPr/>
          <p:nvPr/>
        </p:nvSpPr>
        <p:spPr>
          <a:xfrm>
            <a:off x="9432066" y="7447735"/>
            <a:ext cx="3663300" cy="790500"/>
          </a:xfrm>
          <a:prstGeom prst="roundRect">
            <a:avLst>
              <a:gd fmla="val 20000" name="adj"/>
            </a:avLst>
          </a:prstGeom>
          <a:solidFill>
            <a:srgbClr val="FFFFFF"/>
          </a:solidFill>
          <a:ln cap="flat" cmpd="sng" w="11200">
            <a:solidFill>
              <a:srgbClr val="15151A">
                <a:alpha val="5882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9" name="Google Shape;179;p7"/>
          <p:cNvSpPr/>
          <p:nvPr/>
        </p:nvSpPr>
        <p:spPr>
          <a:xfrm>
            <a:off x="9562861" y="7484623"/>
            <a:ext cx="3374400" cy="1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6A6D73"/>
                </a:solidFill>
                <a:latin typeface="Raleway"/>
                <a:ea typeface="Raleway"/>
                <a:cs typeface="Raleway"/>
                <a:sym typeface="Raleway"/>
              </a:rPr>
              <a:t>Setembro/2026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0" name="Google Shape;180;p7"/>
          <p:cNvSpPr/>
          <p:nvPr/>
        </p:nvSpPr>
        <p:spPr>
          <a:xfrm>
            <a:off x="9562861" y="7642711"/>
            <a:ext cx="3374400" cy="2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0h00m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7"/>
          <p:cNvSpPr/>
          <p:nvPr/>
        </p:nvSpPr>
        <p:spPr>
          <a:xfrm>
            <a:off x="13710300" y="7447735"/>
            <a:ext cx="3663300" cy="790500"/>
          </a:xfrm>
          <a:prstGeom prst="roundRect">
            <a:avLst>
              <a:gd fmla="val 20000" name="adj"/>
            </a:avLst>
          </a:prstGeom>
          <a:solidFill>
            <a:srgbClr val="FFFFFF"/>
          </a:solidFill>
          <a:ln cap="flat" cmpd="sng" w="11200">
            <a:solidFill>
              <a:srgbClr val="15151A">
                <a:alpha val="5882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7"/>
          <p:cNvSpPr/>
          <p:nvPr/>
        </p:nvSpPr>
        <p:spPr>
          <a:xfrm>
            <a:off x="13841096" y="7484623"/>
            <a:ext cx="3374400" cy="1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6A6D73"/>
                </a:solidFill>
                <a:latin typeface="Raleway"/>
                <a:ea typeface="Raleway"/>
                <a:cs typeface="Raleway"/>
                <a:sym typeface="Raleway"/>
              </a:rPr>
              <a:t>Dezembro/2026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3" name="Google Shape;183;p7"/>
          <p:cNvSpPr/>
          <p:nvPr/>
        </p:nvSpPr>
        <p:spPr>
          <a:xfrm>
            <a:off x="13841096" y="7642711"/>
            <a:ext cx="3374400" cy="2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0h00m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7"/>
          <p:cNvSpPr/>
          <p:nvPr/>
        </p:nvSpPr>
        <p:spPr>
          <a:xfrm>
            <a:off x="914488" y="8456944"/>
            <a:ext cx="3663300" cy="790500"/>
          </a:xfrm>
          <a:prstGeom prst="roundRect">
            <a:avLst>
              <a:gd fmla="val 20000" name="adj"/>
            </a:avLst>
          </a:prstGeom>
          <a:solidFill>
            <a:srgbClr val="FFFFFF"/>
          </a:solidFill>
          <a:ln cap="flat" cmpd="sng" w="11200">
            <a:solidFill>
              <a:srgbClr val="15151A">
                <a:alpha val="5882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7"/>
          <p:cNvSpPr/>
          <p:nvPr/>
        </p:nvSpPr>
        <p:spPr>
          <a:xfrm>
            <a:off x="1045283" y="8493831"/>
            <a:ext cx="3374400" cy="1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6A6D73"/>
                </a:solidFill>
                <a:latin typeface="Raleway"/>
                <a:ea typeface="Raleway"/>
                <a:cs typeface="Raleway"/>
                <a:sym typeface="Raleway"/>
              </a:rPr>
              <a:t>Abril/2026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7"/>
          <p:cNvSpPr/>
          <p:nvPr/>
        </p:nvSpPr>
        <p:spPr>
          <a:xfrm>
            <a:off x="1045283" y="8651920"/>
            <a:ext cx="3374400" cy="2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27h29m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7"/>
          <p:cNvSpPr/>
          <p:nvPr/>
        </p:nvSpPr>
        <p:spPr>
          <a:xfrm>
            <a:off x="5153845" y="8456942"/>
            <a:ext cx="3663300" cy="790500"/>
          </a:xfrm>
          <a:prstGeom prst="roundRect">
            <a:avLst>
              <a:gd fmla="val 20000" name="adj"/>
            </a:avLst>
          </a:prstGeom>
          <a:solidFill>
            <a:srgbClr val="FFFFFF"/>
          </a:solidFill>
          <a:ln cap="flat" cmpd="sng" w="11200">
            <a:solidFill>
              <a:srgbClr val="15151A">
                <a:alpha val="5882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7"/>
          <p:cNvSpPr/>
          <p:nvPr/>
        </p:nvSpPr>
        <p:spPr>
          <a:xfrm>
            <a:off x="5284641" y="8493830"/>
            <a:ext cx="3374400" cy="1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6A6D73"/>
                </a:solidFill>
                <a:latin typeface="Raleway"/>
                <a:ea typeface="Raleway"/>
                <a:cs typeface="Raleway"/>
                <a:sym typeface="Raleway"/>
              </a:rPr>
              <a:t>Julho/2026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7"/>
          <p:cNvSpPr/>
          <p:nvPr/>
        </p:nvSpPr>
        <p:spPr>
          <a:xfrm>
            <a:off x="5284641" y="8651918"/>
            <a:ext cx="3374400" cy="2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11h55m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7"/>
          <p:cNvSpPr/>
          <p:nvPr/>
        </p:nvSpPr>
        <p:spPr>
          <a:xfrm>
            <a:off x="9432066" y="8456942"/>
            <a:ext cx="3663300" cy="790500"/>
          </a:xfrm>
          <a:prstGeom prst="roundRect">
            <a:avLst>
              <a:gd fmla="val 20000" name="adj"/>
            </a:avLst>
          </a:prstGeom>
          <a:solidFill>
            <a:srgbClr val="FFFFFF"/>
          </a:solidFill>
          <a:ln cap="flat" cmpd="sng" w="11200">
            <a:solidFill>
              <a:srgbClr val="15151A">
                <a:alpha val="5882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1" name="Google Shape;191;p7"/>
          <p:cNvSpPr/>
          <p:nvPr/>
        </p:nvSpPr>
        <p:spPr>
          <a:xfrm>
            <a:off x="9562861" y="8493830"/>
            <a:ext cx="3374400" cy="1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6A6D73"/>
                </a:solidFill>
                <a:latin typeface="Raleway"/>
                <a:ea typeface="Raleway"/>
                <a:cs typeface="Raleway"/>
                <a:sym typeface="Raleway"/>
              </a:rPr>
              <a:t>Outubro/2026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2" name="Google Shape;192;p7"/>
          <p:cNvSpPr/>
          <p:nvPr/>
        </p:nvSpPr>
        <p:spPr>
          <a:xfrm>
            <a:off x="9562861" y="8651918"/>
            <a:ext cx="3374400" cy="2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0h00m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7"/>
          <p:cNvSpPr/>
          <p:nvPr/>
        </p:nvSpPr>
        <p:spPr>
          <a:xfrm>
            <a:off x="13710300" y="8456942"/>
            <a:ext cx="3663300" cy="790500"/>
          </a:xfrm>
          <a:prstGeom prst="roundRect">
            <a:avLst>
              <a:gd fmla="val 20000" name="adj"/>
            </a:avLst>
          </a:prstGeom>
          <a:solidFill>
            <a:srgbClr val="FFFFFF"/>
          </a:solidFill>
          <a:ln cap="flat" cmpd="sng" w="11200">
            <a:solidFill>
              <a:srgbClr val="15151A">
                <a:alpha val="5882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7"/>
          <p:cNvSpPr/>
          <p:nvPr/>
        </p:nvSpPr>
        <p:spPr>
          <a:xfrm>
            <a:off x="13841096" y="8493830"/>
            <a:ext cx="3374400" cy="1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en-US" sz="1200" u="none" cap="none" strike="noStrike">
                <a:solidFill>
                  <a:srgbClr val="6A6D73"/>
                </a:solidFill>
                <a:latin typeface="Raleway"/>
                <a:ea typeface="Raleway"/>
                <a:cs typeface="Raleway"/>
                <a:sym typeface="Raleway"/>
              </a:rPr>
              <a:t>Janeiro/2027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7"/>
          <p:cNvSpPr/>
          <p:nvPr/>
        </p:nvSpPr>
        <p:spPr>
          <a:xfrm>
            <a:off x="13841096" y="8651918"/>
            <a:ext cx="3374400" cy="2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b="1" i="0" lang="en-US" sz="2800" u="none" cap="none" strike="noStrike">
                <a:solidFill>
                  <a:srgbClr val="15151A"/>
                </a:solidFill>
                <a:latin typeface="Raleway"/>
                <a:ea typeface="Raleway"/>
                <a:cs typeface="Raleway"/>
                <a:sym typeface="Raleway"/>
              </a:rPr>
              <a:t>0h00m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96" name="Google Shape;196;p7" title="Logo Mukutu Green.png"/>
          <p:cNvPicPr preferRelativeResize="0"/>
          <p:nvPr/>
        </p:nvPicPr>
        <p:blipFill rotWithShape="1">
          <a:blip r:embed="rId4">
            <a:alphaModFix/>
          </a:blip>
          <a:srcRect b="0" l="807" r="797" t="0"/>
          <a:stretch/>
        </p:blipFill>
        <p:spPr>
          <a:xfrm>
            <a:off x="914330" y="9582255"/>
            <a:ext cx="1175918" cy="247580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7"/>
          <p:cNvSpPr/>
          <p:nvPr/>
        </p:nvSpPr>
        <p:spPr>
          <a:xfrm>
            <a:off x="13246403" y="9605192"/>
            <a:ext cx="4251000" cy="2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6D73"/>
              </a:buClr>
              <a:buSzPts val="1350"/>
              <a:buFont typeface="Raleway"/>
              <a:buNone/>
            </a:pPr>
            <a:r>
              <a:rPr b="0" i="0" lang="en-US" sz="1350" u="none" cap="none" strike="noStrike">
                <a:solidFill>
                  <a:srgbClr val="386167"/>
                </a:solidFill>
                <a:latin typeface="Raleway"/>
                <a:ea typeface="Raleway"/>
                <a:cs typeface="Raleway"/>
                <a:sym typeface="Raleway"/>
              </a:rPr>
              <a:t>RELATÓRIO DE MANUTENÇÃO · MWM</a:t>
            </a:r>
            <a:endParaRPr b="0" i="0" sz="1350" u="none" cap="none" strike="noStrike">
              <a:solidFill>
                <a:srgbClr val="38616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19191E"/>
        </a:solid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8"/>
          <p:cNvSpPr/>
          <p:nvPr/>
        </p:nvSpPr>
        <p:spPr>
          <a:xfrm>
            <a:off x="991838" y="662800"/>
            <a:ext cx="6394200" cy="246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/>
          <a:p>
            <a:pPr indent="0" lvl="0" marL="0" marR="0" rtl="0" algn="l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EAE5D3"/>
              </a:buClr>
              <a:buSzPts val="8200"/>
              <a:buFont typeface="Raleway"/>
              <a:buNone/>
            </a:pPr>
            <a:r>
              <a:rPr b="1" i="0" lang="en-US" sz="8200" u="none" cap="none" strike="noStrike">
                <a:solidFill>
                  <a:srgbClr val="EAE5D3"/>
                </a:solidFill>
                <a:latin typeface="Raleway"/>
                <a:ea typeface="Raleway"/>
                <a:cs typeface="Raleway"/>
                <a:sym typeface="Raleway"/>
              </a:rPr>
              <a:t>Próxima</a:t>
            </a:r>
            <a:endParaRPr b="0" i="0" sz="8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EAE5D3"/>
              </a:buClr>
              <a:buSzPts val="8200"/>
              <a:buFont typeface="Raleway"/>
              <a:buNone/>
            </a:pPr>
            <a:r>
              <a:rPr b="1" i="0" lang="en-US" sz="8200" u="none" cap="none" strike="noStrike">
                <a:solidFill>
                  <a:srgbClr val="EAE5D3"/>
                </a:solidFill>
                <a:latin typeface="Raleway"/>
                <a:ea typeface="Raleway"/>
                <a:cs typeface="Raleway"/>
                <a:sym typeface="Raleway"/>
              </a:rPr>
              <a:t>atualização.</a:t>
            </a:r>
            <a:endParaRPr b="0" i="0" sz="8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8"/>
          <p:cNvSpPr/>
          <p:nvPr/>
        </p:nvSpPr>
        <p:spPr>
          <a:xfrm>
            <a:off x="10820238" y="510350"/>
            <a:ext cx="6394200" cy="246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68550" lIns="137150" spcFirstLastPara="1" rIns="137150" wrap="square" tIns="68550">
            <a:noAutofit/>
          </a:bodyPr>
          <a:lstStyle/>
          <a:p>
            <a:pPr indent="0" lvl="0" marL="0" marR="0" rtl="0" algn="l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EAE5D3"/>
              </a:buClr>
              <a:buSzPts val="8200"/>
              <a:buFont typeface="Raleway"/>
              <a:buNone/>
            </a:pPr>
            <a:r>
              <a:t/>
            </a:r>
            <a:endParaRPr b="1" i="0" sz="8200" u="none" cap="none" strike="noStrike">
              <a:solidFill>
                <a:srgbClr val="EAE5D3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r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EAE5D3"/>
              </a:buClr>
              <a:buSzPts val="8200"/>
              <a:buFont typeface="Raleway"/>
              <a:buNone/>
            </a:pPr>
            <a:r>
              <a:rPr b="1" i="0" lang="en-US" sz="8200" u="none" cap="none" strike="noStrike">
                <a:solidFill>
                  <a:srgbClr val="F5DD71"/>
                </a:solidFill>
                <a:latin typeface="Raleway"/>
                <a:ea typeface="Raleway"/>
                <a:cs typeface="Raleway"/>
                <a:sym typeface="Raleway"/>
              </a:rPr>
              <a:t>06.10.2026</a:t>
            </a:r>
            <a:endParaRPr b="1" i="0" sz="8200" u="none" cap="none" strike="noStrike">
              <a:solidFill>
                <a:srgbClr val="F5DD71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sp>
        <p:nvSpPr>
          <p:cNvPr id="205" name="Google Shape;205;p8"/>
          <p:cNvSpPr txBox="1"/>
          <p:nvPr/>
        </p:nvSpPr>
        <p:spPr>
          <a:xfrm>
            <a:off x="2162500" y="3495603"/>
            <a:ext cx="5183400" cy="3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182850" lIns="182850" spcFirstLastPara="1" rIns="182850" wrap="square" tIns="1828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en-US" sz="2000" u="none" cap="none" strike="noStrike">
                <a:solidFill>
                  <a:srgbClr val="F5DD71"/>
                </a:solidFill>
                <a:latin typeface="Raleway"/>
                <a:ea typeface="Raleway"/>
                <a:cs typeface="Raleway"/>
                <a:sym typeface="Raleway"/>
              </a:rPr>
              <a:t>Jéssica Mariano</a:t>
            </a:r>
            <a:endParaRPr b="1" i="0" sz="2000" u="none" cap="none" strike="noStrike">
              <a:solidFill>
                <a:srgbClr val="F5DD7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Gerente de Projetos</a:t>
            </a:r>
            <a:endParaRPr b="0" i="0" sz="18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jessica.mariano@mukutu.com.br</a:t>
            </a:r>
            <a:endParaRPr b="0" i="0" sz="1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en-US" sz="2000" u="none" cap="none" strike="noStrike">
                <a:solidFill>
                  <a:srgbClr val="F5DD71"/>
                </a:solidFill>
                <a:latin typeface="Raleway"/>
                <a:ea typeface="Raleway"/>
                <a:cs typeface="Raleway"/>
                <a:sym typeface="Raleway"/>
              </a:rPr>
              <a:t>Ana Julia Bravo</a:t>
            </a:r>
            <a:endParaRPr b="1" i="0" sz="2000" u="none" cap="none" strike="noStrike">
              <a:solidFill>
                <a:srgbClr val="F5DD7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Coordenadora de Operações</a:t>
            </a:r>
            <a:endParaRPr b="0" i="0" sz="18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ana.julia@mktvirtual.com.br</a:t>
            </a:r>
            <a:endParaRPr b="0" i="0" sz="20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br>
              <a:rPr b="0" i="0" lang="en-US" sz="20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</a:br>
            <a:r>
              <a:rPr b="1" i="0" lang="en-US" sz="2000" u="none" cap="none" strike="noStrike">
                <a:solidFill>
                  <a:srgbClr val="F5DD71"/>
                </a:solidFill>
                <a:latin typeface="Raleway"/>
                <a:ea typeface="Raleway"/>
                <a:cs typeface="Raleway"/>
                <a:sym typeface="Raleway"/>
              </a:rPr>
              <a:t>Fernando Ramos</a:t>
            </a:r>
            <a:endParaRPr b="1" i="0" sz="2000" u="none" cap="none" strike="noStrike">
              <a:solidFill>
                <a:srgbClr val="F5DD71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18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Gerente de Operações TI</a:t>
            </a:r>
            <a:endParaRPr b="0" i="0" sz="18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-US" sz="1400" u="none" cap="none" strike="noStrike">
                <a:solidFill>
                  <a:srgbClr val="FFFFFF"/>
                </a:solidFill>
                <a:latin typeface="Raleway"/>
                <a:ea typeface="Raleway"/>
                <a:cs typeface="Raleway"/>
                <a:sym typeface="Raleway"/>
              </a:rPr>
              <a:t>fernando.ramos@mktvirtual.com.br</a:t>
            </a:r>
            <a:endParaRPr b="0" i="0" sz="1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FFFFFF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  <p:grpSp>
        <p:nvGrpSpPr>
          <p:cNvPr id="206" name="Google Shape;206;p8"/>
          <p:cNvGrpSpPr/>
          <p:nvPr/>
        </p:nvGrpSpPr>
        <p:grpSpPr>
          <a:xfrm>
            <a:off x="1166561" y="3809841"/>
            <a:ext cx="797985" cy="263400"/>
            <a:chOff x="628656" y="3692183"/>
            <a:chExt cx="398993" cy="131700"/>
          </a:xfrm>
        </p:grpSpPr>
        <p:sp>
          <p:nvSpPr>
            <p:cNvPr id="207" name="Google Shape;207;p8"/>
            <p:cNvSpPr/>
            <p:nvPr/>
          </p:nvSpPr>
          <p:spPr>
            <a:xfrm rot="5400000">
              <a:off x="619806" y="3701033"/>
              <a:ext cx="131700" cy="114000"/>
            </a:xfrm>
            <a:prstGeom prst="triangle">
              <a:avLst>
                <a:gd fmla="val 50000" name="adj"/>
              </a:avLst>
            </a:prstGeom>
            <a:solidFill>
              <a:srgbClr val="FFFFFF"/>
            </a:solidFill>
            <a:ln cap="flat" cmpd="sng" w="1905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t/>
              </a:r>
              <a:endParaRPr b="0" i="0" sz="20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08" name="Google Shape;208;p8"/>
            <p:cNvSpPr/>
            <p:nvPr/>
          </p:nvSpPr>
          <p:spPr>
            <a:xfrm rot="5400000">
              <a:off x="762291" y="3701033"/>
              <a:ext cx="131700" cy="114000"/>
            </a:xfrm>
            <a:prstGeom prst="triangle">
              <a:avLst>
                <a:gd fmla="val 50000" name="adj"/>
              </a:avLst>
            </a:prstGeom>
            <a:noFill/>
            <a:ln cap="flat" cmpd="sng" w="1905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t/>
              </a:r>
              <a:endParaRPr b="0" i="0" sz="20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sp>
          <p:nvSpPr>
            <p:cNvPr id="209" name="Google Shape;209;p8"/>
            <p:cNvSpPr/>
            <p:nvPr/>
          </p:nvSpPr>
          <p:spPr>
            <a:xfrm rot="5400000">
              <a:off x="904799" y="3701033"/>
              <a:ext cx="131700" cy="114000"/>
            </a:xfrm>
            <a:prstGeom prst="triangle">
              <a:avLst>
                <a:gd fmla="val 50000" name="adj"/>
              </a:avLst>
            </a:prstGeom>
            <a:noFill/>
            <a:ln cap="flat" cmpd="sng" w="1905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82850" lIns="182850" spcFirstLastPara="1" rIns="182850" wrap="square" tIns="18285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t/>
              </a:r>
              <a:endParaRPr b="0" i="0" sz="2000" u="none" cap="none" strike="noStrike">
                <a:solidFill>
                  <a:srgbClr val="000000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</p:grpSp>
      <p:grpSp>
        <p:nvGrpSpPr>
          <p:cNvPr id="210" name="Google Shape;210;p8"/>
          <p:cNvGrpSpPr/>
          <p:nvPr/>
        </p:nvGrpSpPr>
        <p:grpSpPr>
          <a:xfrm>
            <a:off x="2305470" y="7569694"/>
            <a:ext cx="11903587" cy="2257835"/>
            <a:chOff x="-572265" y="3495000"/>
            <a:chExt cx="8052758" cy="1527525"/>
          </a:xfrm>
        </p:grpSpPr>
        <p:sp>
          <p:nvSpPr>
            <p:cNvPr id="211" name="Google Shape;211;p8"/>
            <p:cNvSpPr/>
            <p:nvPr/>
          </p:nvSpPr>
          <p:spPr>
            <a:xfrm>
              <a:off x="-572265" y="3495000"/>
              <a:ext cx="2276100" cy="1454100"/>
            </a:xfrm>
            <a:prstGeom prst="roundRect">
              <a:avLst>
                <a:gd fmla="val 6000" name="adj"/>
              </a:avLst>
            </a:prstGeom>
            <a:solidFill>
              <a:srgbClr val="19191E"/>
            </a:solidFill>
            <a:ln cap="flat" cmpd="sng" w="17700">
              <a:solidFill>
                <a:srgbClr val="EAE5D3">
                  <a:alpha val="12157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27525" lIns="127525" spcFirstLastPara="1" rIns="127525" wrap="square" tIns="1275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571"/>
                <a:buFont typeface="Arial"/>
                <a:buNone/>
              </a:pPr>
              <a:r>
                <a:t/>
              </a:r>
              <a:endParaRPr b="0" i="0" sz="2571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8"/>
            <p:cNvSpPr/>
            <p:nvPr/>
          </p:nvSpPr>
          <p:spPr>
            <a:xfrm>
              <a:off x="2298095" y="3495000"/>
              <a:ext cx="2276100" cy="1454100"/>
            </a:xfrm>
            <a:prstGeom prst="roundRect">
              <a:avLst>
                <a:gd fmla="val 6000" name="adj"/>
              </a:avLst>
            </a:prstGeom>
            <a:solidFill>
              <a:srgbClr val="19191E"/>
            </a:solidFill>
            <a:ln cap="flat" cmpd="sng" w="17700">
              <a:solidFill>
                <a:srgbClr val="EAE5D3">
                  <a:alpha val="12157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27525" lIns="127525" spcFirstLastPara="1" rIns="127525" wrap="square" tIns="1275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571"/>
                <a:buFont typeface="Arial"/>
                <a:buNone/>
              </a:pPr>
              <a:r>
                <a:t/>
              </a:r>
              <a:endParaRPr b="0" i="0" sz="2571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8"/>
            <p:cNvSpPr/>
            <p:nvPr/>
          </p:nvSpPr>
          <p:spPr>
            <a:xfrm>
              <a:off x="5204393" y="3495000"/>
              <a:ext cx="2276100" cy="1454100"/>
            </a:xfrm>
            <a:prstGeom prst="roundRect">
              <a:avLst>
                <a:gd fmla="val 6000" name="adj"/>
              </a:avLst>
            </a:prstGeom>
            <a:solidFill>
              <a:srgbClr val="19191E"/>
            </a:solidFill>
            <a:ln cap="flat" cmpd="sng" w="17700">
              <a:solidFill>
                <a:srgbClr val="EAE5D3">
                  <a:alpha val="12157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127525" lIns="127525" spcFirstLastPara="1" rIns="127525" wrap="square" tIns="1275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571"/>
                <a:buFont typeface="Arial"/>
                <a:buNone/>
              </a:pPr>
              <a:r>
                <a:t/>
              </a:r>
              <a:endParaRPr b="0" i="0" sz="2571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4" name="Google Shape;214;p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7665" y="3695713"/>
              <a:ext cx="1056250" cy="22131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5" name="Google Shape;215;p8"/>
            <p:cNvSpPr txBox="1"/>
            <p:nvPr/>
          </p:nvSpPr>
          <p:spPr>
            <a:xfrm>
              <a:off x="-394810" y="4129125"/>
              <a:ext cx="1921200" cy="609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5150" lIns="135150" spcFirstLastPara="1" rIns="135150" wrap="square" tIns="1351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61"/>
                <a:buFont typeface="Arial"/>
                <a:buNone/>
              </a:pPr>
              <a:r>
                <a:rPr b="0" i="0" lang="en-US" sz="1361" u="none" cap="none" strike="noStrike">
                  <a:solidFill>
                    <a:srgbClr val="F5F5F5"/>
                  </a:solidFill>
                  <a:latin typeface="Raleway"/>
                  <a:ea typeface="Raleway"/>
                  <a:cs typeface="Raleway"/>
                  <a:sym typeface="Raleway"/>
                </a:rPr>
                <a:t>Consultoria de tecnologia e software house, focada em aplicações web e mobile</a:t>
              </a:r>
              <a:endParaRPr b="0" i="0" sz="1966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16" name="Google Shape;216;p8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2925985" y="3695713"/>
              <a:ext cx="1056266" cy="28262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7" name="Google Shape;217;p8"/>
            <p:cNvSpPr txBox="1"/>
            <p:nvPr/>
          </p:nvSpPr>
          <p:spPr>
            <a:xfrm>
              <a:off x="2301068" y="4129125"/>
              <a:ext cx="2306100" cy="893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5150" lIns="135150" spcFirstLastPara="1" rIns="135150" wrap="square" tIns="1351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64"/>
                <a:buFont typeface="Arial"/>
                <a:buNone/>
              </a:pPr>
              <a:r>
                <a:rPr b="0" i="0" lang="en-US" sz="1361" u="none" cap="none" strike="noStrike">
                  <a:solidFill>
                    <a:srgbClr val="F5F5F5"/>
                  </a:solidFill>
                  <a:latin typeface="Raleway"/>
                  <a:ea typeface="Raleway"/>
                  <a:cs typeface="Raleway"/>
                  <a:sym typeface="Raleway"/>
                </a:rPr>
                <a:t>Estratégias de Marketing digital, Live Marketing, experiências imersivas, branding &amp; performance.</a:t>
              </a:r>
              <a:endParaRPr b="0" i="0" sz="1361" u="none" cap="none" strike="noStrike">
                <a:solidFill>
                  <a:srgbClr val="F5F5F5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64"/>
                <a:buFont typeface="Arial"/>
                <a:buNone/>
              </a:pPr>
              <a:r>
                <a:t/>
              </a:r>
              <a:endParaRPr b="0" i="0" sz="1361" u="none" cap="none" strike="noStrike">
                <a:solidFill>
                  <a:srgbClr val="F5F5F5"/>
                </a:solidFill>
                <a:latin typeface="Raleway"/>
                <a:ea typeface="Raleway"/>
                <a:cs typeface="Raleway"/>
                <a:sym typeface="Raleway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61"/>
                <a:buFont typeface="Arial"/>
                <a:buNone/>
              </a:pPr>
              <a:r>
                <a:t/>
              </a:r>
              <a:endParaRPr b="0" i="0" sz="1361" u="none" cap="none" strike="noStrike">
                <a:solidFill>
                  <a:srgbClr val="F5F5F5"/>
                </a:solidFill>
                <a:latin typeface="Raleway"/>
                <a:ea typeface="Raleway"/>
                <a:cs typeface="Raleway"/>
                <a:sym typeface="Raleway"/>
              </a:endParaRPr>
            </a:p>
          </p:txBody>
        </p:sp>
        <p:pic>
          <p:nvPicPr>
            <p:cNvPr id="218" name="Google Shape;218;p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877702" y="3695713"/>
              <a:ext cx="929503" cy="1859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9" name="Google Shape;219;p8"/>
            <p:cNvSpPr txBox="1"/>
            <p:nvPr/>
          </p:nvSpPr>
          <p:spPr>
            <a:xfrm>
              <a:off x="5381854" y="4129125"/>
              <a:ext cx="1921200" cy="468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35150" lIns="135150" spcFirstLastPara="1" rIns="135150" wrap="square" tIns="1351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361"/>
                <a:buFont typeface="Arial"/>
                <a:buNone/>
              </a:pPr>
              <a:r>
                <a:rPr b="0" i="0" lang="en-US" sz="1361" u="none" cap="none" strike="noStrike">
                  <a:solidFill>
                    <a:srgbClr val="F5F5F5"/>
                  </a:solidFill>
                  <a:latin typeface="Raleway"/>
                  <a:ea typeface="Raleway"/>
                  <a:cs typeface="Raleway"/>
                  <a:sym typeface="Raleway"/>
                </a:rPr>
                <a:t>Storytelling e narrativas, com foco em conteúdo audiovisual</a:t>
              </a:r>
              <a:endParaRPr b="0" i="0" sz="1966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20" name="Google Shape;220;p8"/>
          <p:cNvSpPr/>
          <p:nvPr/>
        </p:nvSpPr>
        <p:spPr>
          <a:xfrm rot="5400000">
            <a:off x="14783384" y="5472900"/>
            <a:ext cx="7239000" cy="7239000"/>
          </a:xfrm>
          <a:prstGeom prst="ellipse">
            <a:avLst/>
          </a:prstGeom>
          <a:noFill/>
          <a:ln cap="flat" cmpd="sng" w="25400">
            <a:solidFill>
              <a:srgbClr val="EAE5D3">
                <a:alpha val="7843"/>
              </a:srgbClr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37150" lIns="137150" spcFirstLastPara="1" rIns="137150" wrap="square" tIns="1371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1" name="Google Shape;221;p8"/>
          <p:cNvSpPr/>
          <p:nvPr/>
        </p:nvSpPr>
        <p:spPr>
          <a:xfrm rot="5400000">
            <a:off x="17062484" y="6881941"/>
            <a:ext cx="133200" cy="133200"/>
          </a:xfrm>
          <a:prstGeom prst="ellipse">
            <a:avLst/>
          </a:prstGeom>
          <a:solidFill>
            <a:srgbClr val="F5DD71"/>
          </a:solidFill>
          <a:ln>
            <a:noFill/>
          </a:ln>
        </p:spPr>
        <p:txBody>
          <a:bodyPr anchorCtr="0" anchor="ctr" bIns="137150" lIns="137150" spcFirstLastPara="1" rIns="137150" wrap="square" tIns="13715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2" name="Google Shape;222;p8"/>
          <p:cNvSpPr/>
          <p:nvPr/>
        </p:nvSpPr>
        <p:spPr>
          <a:xfrm>
            <a:off x="13261475" y="1613750"/>
            <a:ext cx="3801000" cy="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25400" lIns="25400" spcFirstLastPara="1" rIns="25400" wrap="square" tIns="254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DD71"/>
              </a:buClr>
              <a:buSzPts val="1500"/>
              <a:buFont typeface="Raleway"/>
              <a:buNone/>
            </a:pPr>
            <a:r>
              <a:rPr b="1" i="0" lang="en-US" sz="1500" u="none" cap="none" strike="noStrike">
                <a:solidFill>
                  <a:srgbClr val="EAE5D3"/>
                </a:solidFill>
                <a:latin typeface="Raleway"/>
                <a:ea typeface="Raleway"/>
                <a:cs typeface="Raleway"/>
                <a:sym typeface="Raleway"/>
              </a:rPr>
              <a:t>DATA PREVISTA</a:t>
            </a:r>
            <a:endParaRPr b="1" i="0" sz="1500" u="none" cap="none" strike="noStrike">
              <a:solidFill>
                <a:srgbClr val="EAE5D3"/>
              </a:solidFill>
              <a:latin typeface="Raleway"/>
              <a:ea typeface="Raleway"/>
              <a:cs typeface="Raleway"/>
              <a:sym typeface="Raleway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